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1" r:id="rId6"/>
    <p:sldId id="262" r:id="rId7"/>
    <p:sldId id="263" r:id="rId8"/>
    <p:sldId id="264" r:id="rId9"/>
    <p:sldId id="265" r:id="rId10"/>
    <p:sldId id="260"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4467D-FD1B-4730-85F1-CB02B420130A}"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B04AC2DA-284F-4CFF-B46E-4B7AEFF2461E}">
      <dgm:prSet/>
      <dgm:spPr/>
      <dgm:t>
        <a:bodyPr/>
        <a:lstStyle/>
        <a:p>
          <a:pPr>
            <a:defRPr cap="all"/>
          </a:pPr>
          <a:r>
            <a:rPr lang="en-IN" dirty="0" err="1"/>
            <a:t>Pycharm</a:t>
          </a:r>
          <a:endParaRPr lang="en-US" dirty="0"/>
        </a:p>
      </dgm:t>
    </dgm:pt>
    <dgm:pt modelId="{F71AA992-D741-4C29-BF65-3CC6A3CE55B8}" type="parTrans" cxnId="{47E0B234-5994-4961-A800-FB04BF07F380}">
      <dgm:prSet/>
      <dgm:spPr/>
      <dgm:t>
        <a:bodyPr/>
        <a:lstStyle/>
        <a:p>
          <a:endParaRPr lang="en-US"/>
        </a:p>
      </dgm:t>
    </dgm:pt>
    <dgm:pt modelId="{B66C7D3E-6A8B-4EB4-9828-D3604814C729}" type="sibTrans" cxnId="{47E0B234-5994-4961-A800-FB04BF07F380}">
      <dgm:prSet/>
      <dgm:spPr/>
      <dgm:t>
        <a:bodyPr/>
        <a:lstStyle/>
        <a:p>
          <a:endParaRPr lang="en-US"/>
        </a:p>
      </dgm:t>
    </dgm:pt>
    <dgm:pt modelId="{06498873-848E-47FB-A2D1-277AFE915B34}">
      <dgm:prSet/>
      <dgm:spPr/>
      <dgm:t>
        <a:bodyPr/>
        <a:lstStyle/>
        <a:p>
          <a:pPr>
            <a:defRPr cap="all"/>
          </a:pPr>
          <a:r>
            <a:rPr lang="en-IN"/>
            <a:t>Python</a:t>
          </a:r>
          <a:endParaRPr lang="en-US"/>
        </a:p>
      </dgm:t>
    </dgm:pt>
    <dgm:pt modelId="{231CA72B-823D-42F9-8395-8F905073E974}" type="parTrans" cxnId="{B5D2519A-522B-475F-A5A6-F561002AD9F1}">
      <dgm:prSet/>
      <dgm:spPr/>
      <dgm:t>
        <a:bodyPr/>
        <a:lstStyle/>
        <a:p>
          <a:endParaRPr lang="en-US"/>
        </a:p>
      </dgm:t>
    </dgm:pt>
    <dgm:pt modelId="{F389E00A-9CBC-4076-B619-771B0FBFB177}" type="sibTrans" cxnId="{B5D2519A-522B-475F-A5A6-F561002AD9F1}">
      <dgm:prSet/>
      <dgm:spPr/>
      <dgm:t>
        <a:bodyPr/>
        <a:lstStyle/>
        <a:p>
          <a:endParaRPr lang="en-US"/>
        </a:p>
      </dgm:t>
    </dgm:pt>
    <dgm:pt modelId="{172E2DAA-A58D-4C0A-8718-7BE39CCF2DBC}" type="pres">
      <dgm:prSet presAssocID="{7B34467D-FD1B-4730-85F1-CB02B420130A}" presName="root" presStyleCnt="0">
        <dgm:presLayoutVars>
          <dgm:dir/>
          <dgm:resizeHandles val="exact"/>
        </dgm:presLayoutVars>
      </dgm:prSet>
      <dgm:spPr/>
    </dgm:pt>
    <dgm:pt modelId="{D2B8A14B-F7CD-43EE-9488-9DB870AD9A02}" type="pres">
      <dgm:prSet presAssocID="{B04AC2DA-284F-4CFF-B46E-4B7AEFF2461E}" presName="compNode" presStyleCnt="0"/>
      <dgm:spPr/>
    </dgm:pt>
    <dgm:pt modelId="{7B981A42-53CD-4EFB-B8F2-2187C16F7A2E}" type="pres">
      <dgm:prSet presAssocID="{B04AC2DA-284F-4CFF-B46E-4B7AEFF2461E}" presName="iconBgRect" presStyleLbl="bgShp" presStyleIdx="0" presStyleCnt="2"/>
      <dgm:spPr/>
    </dgm:pt>
    <dgm:pt modelId="{B1263F41-D703-4C1A-95C5-71D88CDCB94B}" type="pres">
      <dgm:prSet presAssocID="{B04AC2DA-284F-4CFF-B46E-4B7AEFF246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792106C-0E12-4108-9F07-385DDFDC2F91}" type="pres">
      <dgm:prSet presAssocID="{B04AC2DA-284F-4CFF-B46E-4B7AEFF2461E}" presName="spaceRect" presStyleCnt="0"/>
      <dgm:spPr/>
    </dgm:pt>
    <dgm:pt modelId="{3EF4A371-A316-490B-9E95-038F42D13027}" type="pres">
      <dgm:prSet presAssocID="{B04AC2DA-284F-4CFF-B46E-4B7AEFF2461E}" presName="textRect" presStyleLbl="revTx" presStyleIdx="0" presStyleCnt="2">
        <dgm:presLayoutVars>
          <dgm:chMax val="1"/>
          <dgm:chPref val="1"/>
        </dgm:presLayoutVars>
      </dgm:prSet>
      <dgm:spPr/>
    </dgm:pt>
    <dgm:pt modelId="{BCB90367-9459-4819-A37C-50489C22272A}" type="pres">
      <dgm:prSet presAssocID="{B66C7D3E-6A8B-4EB4-9828-D3604814C729}" presName="sibTrans" presStyleCnt="0"/>
      <dgm:spPr/>
    </dgm:pt>
    <dgm:pt modelId="{61ABB448-EE5E-4CC5-9E69-4048343219FD}" type="pres">
      <dgm:prSet presAssocID="{06498873-848E-47FB-A2D1-277AFE915B34}" presName="compNode" presStyleCnt="0"/>
      <dgm:spPr/>
    </dgm:pt>
    <dgm:pt modelId="{57AB44E8-7848-4FD9-9474-64EEB4448888}" type="pres">
      <dgm:prSet presAssocID="{06498873-848E-47FB-A2D1-277AFE915B34}" presName="iconBgRect" presStyleLbl="bgShp" presStyleIdx="1" presStyleCnt="2"/>
      <dgm:spPr/>
    </dgm:pt>
    <dgm:pt modelId="{807EB0FC-B5D6-4B63-96C6-59C661F5DACF}" type="pres">
      <dgm:prSet presAssocID="{06498873-848E-47FB-A2D1-277AFE915B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875A556-F01B-4882-B703-F1DE955149FC}" type="pres">
      <dgm:prSet presAssocID="{06498873-848E-47FB-A2D1-277AFE915B34}" presName="spaceRect" presStyleCnt="0"/>
      <dgm:spPr/>
    </dgm:pt>
    <dgm:pt modelId="{A7589DB8-C5F0-4D69-975A-899EB49AC2A6}" type="pres">
      <dgm:prSet presAssocID="{06498873-848E-47FB-A2D1-277AFE915B34}" presName="textRect" presStyleLbl="revTx" presStyleIdx="1" presStyleCnt="2">
        <dgm:presLayoutVars>
          <dgm:chMax val="1"/>
          <dgm:chPref val="1"/>
        </dgm:presLayoutVars>
      </dgm:prSet>
      <dgm:spPr/>
    </dgm:pt>
  </dgm:ptLst>
  <dgm:cxnLst>
    <dgm:cxn modelId="{F602FB1F-6D2F-404F-884B-A072844B1A17}" type="presOf" srcId="{7B34467D-FD1B-4730-85F1-CB02B420130A}" destId="{172E2DAA-A58D-4C0A-8718-7BE39CCF2DBC}" srcOrd="0" destOrd="0" presId="urn:microsoft.com/office/officeart/2018/5/layout/IconCircleLabelList"/>
    <dgm:cxn modelId="{47E0B234-5994-4961-A800-FB04BF07F380}" srcId="{7B34467D-FD1B-4730-85F1-CB02B420130A}" destId="{B04AC2DA-284F-4CFF-B46E-4B7AEFF2461E}" srcOrd="0" destOrd="0" parTransId="{F71AA992-D741-4C29-BF65-3CC6A3CE55B8}" sibTransId="{B66C7D3E-6A8B-4EB4-9828-D3604814C729}"/>
    <dgm:cxn modelId="{8519024D-DEFB-4DC4-ADC0-F842DF18051C}" type="presOf" srcId="{06498873-848E-47FB-A2D1-277AFE915B34}" destId="{A7589DB8-C5F0-4D69-975A-899EB49AC2A6}" srcOrd="0" destOrd="0" presId="urn:microsoft.com/office/officeart/2018/5/layout/IconCircleLabelList"/>
    <dgm:cxn modelId="{B5D2519A-522B-475F-A5A6-F561002AD9F1}" srcId="{7B34467D-FD1B-4730-85F1-CB02B420130A}" destId="{06498873-848E-47FB-A2D1-277AFE915B34}" srcOrd="1" destOrd="0" parTransId="{231CA72B-823D-42F9-8395-8F905073E974}" sibTransId="{F389E00A-9CBC-4076-B619-771B0FBFB177}"/>
    <dgm:cxn modelId="{F2A8BFFD-3B34-44B2-AE5C-4358B06A9DF5}" type="presOf" srcId="{B04AC2DA-284F-4CFF-B46E-4B7AEFF2461E}" destId="{3EF4A371-A316-490B-9E95-038F42D13027}" srcOrd="0" destOrd="0" presId="urn:microsoft.com/office/officeart/2018/5/layout/IconCircleLabelList"/>
    <dgm:cxn modelId="{8D4B5ED3-8ACA-4C86-8BAA-6F6A919FB240}" type="presParOf" srcId="{172E2DAA-A58D-4C0A-8718-7BE39CCF2DBC}" destId="{D2B8A14B-F7CD-43EE-9488-9DB870AD9A02}" srcOrd="0" destOrd="0" presId="urn:microsoft.com/office/officeart/2018/5/layout/IconCircleLabelList"/>
    <dgm:cxn modelId="{B4B31D8C-F0DB-4217-BC91-AB3AB30ECFA6}" type="presParOf" srcId="{D2B8A14B-F7CD-43EE-9488-9DB870AD9A02}" destId="{7B981A42-53CD-4EFB-B8F2-2187C16F7A2E}" srcOrd="0" destOrd="0" presId="urn:microsoft.com/office/officeart/2018/5/layout/IconCircleLabelList"/>
    <dgm:cxn modelId="{CD24D073-8944-4833-9B28-6CF3DD5A11A0}" type="presParOf" srcId="{D2B8A14B-F7CD-43EE-9488-9DB870AD9A02}" destId="{B1263F41-D703-4C1A-95C5-71D88CDCB94B}" srcOrd="1" destOrd="0" presId="urn:microsoft.com/office/officeart/2018/5/layout/IconCircleLabelList"/>
    <dgm:cxn modelId="{4FE62DCE-FC33-4C89-A02F-91ADD345F201}" type="presParOf" srcId="{D2B8A14B-F7CD-43EE-9488-9DB870AD9A02}" destId="{3792106C-0E12-4108-9F07-385DDFDC2F91}" srcOrd="2" destOrd="0" presId="urn:microsoft.com/office/officeart/2018/5/layout/IconCircleLabelList"/>
    <dgm:cxn modelId="{37F4003A-303C-4E36-B1FF-1EB706DBDCEC}" type="presParOf" srcId="{D2B8A14B-F7CD-43EE-9488-9DB870AD9A02}" destId="{3EF4A371-A316-490B-9E95-038F42D13027}" srcOrd="3" destOrd="0" presId="urn:microsoft.com/office/officeart/2018/5/layout/IconCircleLabelList"/>
    <dgm:cxn modelId="{5F125867-4835-4532-AD08-A251910F4D2D}" type="presParOf" srcId="{172E2DAA-A58D-4C0A-8718-7BE39CCF2DBC}" destId="{BCB90367-9459-4819-A37C-50489C22272A}" srcOrd="1" destOrd="0" presId="urn:microsoft.com/office/officeart/2018/5/layout/IconCircleLabelList"/>
    <dgm:cxn modelId="{971117C9-64B4-4C50-AA88-98B704EF8938}" type="presParOf" srcId="{172E2DAA-A58D-4C0A-8718-7BE39CCF2DBC}" destId="{61ABB448-EE5E-4CC5-9E69-4048343219FD}" srcOrd="2" destOrd="0" presId="urn:microsoft.com/office/officeart/2018/5/layout/IconCircleLabelList"/>
    <dgm:cxn modelId="{650F1D08-B88D-430C-A5CD-FFDE9C3C85C4}" type="presParOf" srcId="{61ABB448-EE5E-4CC5-9E69-4048343219FD}" destId="{57AB44E8-7848-4FD9-9474-64EEB4448888}" srcOrd="0" destOrd="0" presId="urn:microsoft.com/office/officeart/2018/5/layout/IconCircleLabelList"/>
    <dgm:cxn modelId="{FBAAFAEB-BDF5-4B84-BD1B-A5E02013D2EF}" type="presParOf" srcId="{61ABB448-EE5E-4CC5-9E69-4048343219FD}" destId="{807EB0FC-B5D6-4B63-96C6-59C661F5DACF}" srcOrd="1" destOrd="0" presId="urn:microsoft.com/office/officeart/2018/5/layout/IconCircleLabelList"/>
    <dgm:cxn modelId="{8D83CF09-E78A-4760-8610-E3308E1DDDC4}" type="presParOf" srcId="{61ABB448-EE5E-4CC5-9E69-4048343219FD}" destId="{4875A556-F01B-4882-B703-F1DE955149FC}" srcOrd="2" destOrd="0" presId="urn:microsoft.com/office/officeart/2018/5/layout/IconCircleLabelList"/>
    <dgm:cxn modelId="{00B3E3B2-F583-4CF9-8717-B56E007FDB82}" type="presParOf" srcId="{61ABB448-EE5E-4CC5-9E69-4048343219FD}" destId="{A7589DB8-C5F0-4D69-975A-899EB49AC2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61A739-02BF-4E5C-B0CB-13DA09FAAF8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7060397-D010-4E9E-B8EA-4EA12FE213C0}">
      <dgm:prSet/>
      <dgm:spPr/>
      <dgm:t>
        <a:bodyPr/>
        <a:lstStyle/>
        <a:p>
          <a:r>
            <a:rPr lang="en-US"/>
            <a:t>Travelling salesman problem is one of the most extensively studied optimization problem that is used to find the shortest possible route.</a:t>
          </a:r>
        </a:p>
      </dgm:t>
    </dgm:pt>
    <dgm:pt modelId="{A2435DAB-2BA7-4FFB-B984-96E2E0B385ED}" type="parTrans" cxnId="{C3159121-89BA-4308-8C42-8E6BE48787DC}">
      <dgm:prSet/>
      <dgm:spPr/>
      <dgm:t>
        <a:bodyPr/>
        <a:lstStyle/>
        <a:p>
          <a:endParaRPr lang="en-US"/>
        </a:p>
      </dgm:t>
    </dgm:pt>
    <dgm:pt modelId="{93CDABFB-E77E-4037-A812-9C0B5A23A984}" type="sibTrans" cxnId="{C3159121-89BA-4308-8C42-8E6BE48787DC}">
      <dgm:prSet/>
      <dgm:spPr/>
      <dgm:t>
        <a:bodyPr/>
        <a:lstStyle/>
        <a:p>
          <a:endParaRPr lang="en-US"/>
        </a:p>
      </dgm:t>
    </dgm:pt>
    <dgm:pt modelId="{0DAFF42B-EEDD-456B-9DC9-DDE9A854C9A2}">
      <dgm:prSet/>
      <dgm:spPr/>
      <dgm:t>
        <a:bodyPr/>
        <a:lstStyle/>
        <a:p>
          <a:r>
            <a:rPr lang="en-US"/>
            <a:t>By knowing or solving the Travelling salesman problem we get the optimal travelling distance/path cost.</a:t>
          </a:r>
        </a:p>
      </dgm:t>
    </dgm:pt>
    <dgm:pt modelId="{A6BECACF-834C-4B16-9D9B-98A97FC24713}" type="parTrans" cxnId="{C5FAE6C5-47F4-4798-AD9C-251468C83990}">
      <dgm:prSet/>
      <dgm:spPr/>
      <dgm:t>
        <a:bodyPr/>
        <a:lstStyle/>
        <a:p>
          <a:endParaRPr lang="en-US"/>
        </a:p>
      </dgm:t>
    </dgm:pt>
    <dgm:pt modelId="{4200EEE5-EEE6-4088-AD06-85D3B5F09527}" type="sibTrans" cxnId="{C5FAE6C5-47F4-4798-AD9C-251468C83990}">
      <dgm:prSet/>
      <dgm:spPr/>
      <dgm:t>
        <a:bodyPr/>
        <a:lstStyle/>
        <a:p>
          <a:endParaRPr lang="en-US"/>
        </a:p>
      </dgm:t>
    </dgm:pt>
    <dgm:pt modelId="{18CA3405-902C-4F2C-B6F8-7F2A45FC08B2}">
      <dgm:prSet/>
      <dgm:spPr/>
      <dgm:t>
        <a:bodyPr/>
        <a:lstStyle/>
        <a:p>
          <a:r>
            <a:rPr lang="en-US"/>
            <a:t>We should know which appropriate method to be used while solving TSP.</a:t>
          </a:r>
        </a:p>
      </dgm:t>
    </dgm:pt>
    <dgm:pt modelId="{E925B4D0-978C-4149-9D21-15B6A89CCCE0}" type="parTrans" cxnId="{92EC7A7B-7292-4715-8C70-4B2BC110C609}">
      <dgm:prSet/>
      <dgm:spPr/>
      <dgm:t>
        <a:bodyPr/>
        <a:lstStyle/>
        <a:p>
          <a:endParaRPr lang="en-US"/>
        </a:p>
      </dgm:t>
    </dgm:pt>
    <dgm:pt modelId="{2FC8C253-551D-429C-9107-EBC651F59D45}" type="sibTrans" cxnId="{92EC7A7B-7292-4715-8C70-4B2BC110C609}">
      <dgm:prSet/>
      <dgm:spPr/>
      <dgm:t>
        <a:bodyPr/>
        <a:lstStyle/>
        <a:p>
          <a:endParaRPr lang="en-US"/>
        </a:p>
      </dgm:t>
    </dgm:pt>
    <dgm:pt modelId="{F14B8A7D-45D9-4CF0-A40C-826DA5DCF136}" type="pres">
      <dgm:prSet presAssocID="{8761A739-02BF-4E5C-B0CB-13DA09FAAF85}" presName="linear" presStyleCnt="0">
        <dgm:presLayoutVars>
          <dgm:animLvl val="lvl"/>
          <dgm:resizeHandles val="exact"/>
        </dgm:presLayoutVars>
      </dgm:prSet>
      <dgm:spPr/>
    </dgm:pt>
    <dgm:pt modelId="{C914A467-0BBF-4FF8-B8B9-8028CBA1B87F}" type="pres">
      <dgm:prSet presAssocID="{E7060397-D010-4E9E-B8EA-4EA12FE213C0}" presName="parentText" presStyleLbl="node1" presStyleIdx="0" presStyleCnt="3">
        <dgm:presLayoutVars>
          <dgm:chMax val="0"/>
          <dgm:bulletEnabled val="1"/>
        </dgm:presLayoutVars>
      </dgm:prSet>
      <dgm:spPr/>
    </dgm:pt>
    <dgm:pt modelId="{FA453285-DEB2-4EAA-9682-81340FB82613}" type="pres">
      <dgm:prSet presAssocID="{93CDABFB-E77E-4037-A812-9C0B5A23A984}" presName="spacer" presStyleCnt="0"/>
      <dgm:spPr/>
    </dgm:pt>
    <dgm:pt modelId="{0B36A10A-6E21-4581-ABEC-63CC10CF5BA7}" type="pres">
      <dgm:prSet presAssocID="{0DAFF42B-EEDD-456B-9DC9-DDE9A854C9A2}" presName="parentText" presStyleLbl="node1" presStyleIdx="1" presStyleCnt="3">
        <dgm:presLayoutVars>
          <dgm:chMax val="0"/>
          <dgm:bulletEnabled val="1"/>
        </dgm:presLayoutVars>
      </dgm:prSet>
      <dgm:spPr/>
    </dgm:pt>
    <dgm:pt modelId="{0474FBD9-E188-4519-9F5E-11D1120F8D06}" type="pres">
      <dgm:prSet presAssocID="{4200EEE5-EEE6-4088-AD06-85D3B5F09527}" presName="spacer" presStyleCnt="0"/>
      <dgm:spPr/>
    </dgm:pt>
    <dgm:pt modelId="{0FF23F21-479F-4546-A37C-18FC73163AA8}" type="pres">
      <dgm:prSet presAssocID="{18CA3405-902C-4F2C-B6F8-7F2A45FC08B2}" presName="parentText" presStyleLbl="node1" presStyleIdx="2" presStyleCnt="3">
        <dgm:presLayoutVars>
          <dgm:chMax val="0"/>
          <dgm:bulletEnabled val="1"/>
        </dgm:presLayoutVars>
      </dgm:prSet>
      <dgm:spPr/>
    </dgm:pt>
  </dgm:ptLst>
  <dgm:cxnLst>
    <dgm:cxn modelId="{C3159121-89BA-4308-8C42-8E6BE48787DC}" srcId="{8761A739-02BF-4E5C-B0CB-13DA09FAAF85}" destId="{E7060397-D010-4E9E-B8EA-4EA12FE213C0}" srcOrd="0" destOrd="0" parTransId="{A2435DAB-2BA7-4FFB-B984-96E2E0B385ED}" sibTransId="{93CDABFB-E77E-4037-A812-9C0B5A23A984}"/>
    <dgm:cxn modelId="{4C15F324-210C-4F67-9A81-6302805CA05A}" type="presOf" srcId="{E7060397-D010-4E9E-B8EA-4EA12FE213C0}" destId="{C914A467-0BBF-4FF8-B8B9-8028CBA1B87F}" srcOrd="0" destOrd="0" presId="urn:microsoft.com/office/officeart/2005/8/layout/vList2"/>
    <dgm:cxn modelId="{747EC044-072A-465F-BAAE-5B1B167E2681}" type="presOf" srcId="{0DAFF42B-EEDD-456B-9DC9-DDE9A854C9A2}" destId="{0B36A10A-6E21-4581-ABEC-63CC10CF5BA7}" srcOrd="0" destOrd="0" presId="urn:microsoft.com/office/officeart/2005/8/layout/vList2"/>
    <dgm:cxn modelId="{92EC7A7B-7292-4715-8C70-4B2BC110C609}" srcId="{8761A739-02BF-4E5C-B0CB-13DA09FAAF85}" destId="{18CA3405-902C-4F2C-B6F8-7F2A45FC08B2}" srcOrd="2" destOrd="0" parTransId="{E925B4D0-978C-4149-9D21-15B6A89CCCE0}" sibTransId="{2FC8C253-551D-429C-9107-EBC651F59D45}"/>
    <dgm:cxn modelId="{6DEC14B1-DE5A-4F76-8E5D-143D9CE0369E}" type="presOf" srcId="{18CA3405-902C-4F2C-B6F8-7F2A45FC08B2}" destId="{0FF23F21-479F-4546-A37C-18FC73163AA8}" srcOrd="0" destOrd="0" presId="urn:microsoft.com/office/officeart/2005/8/layout/vList2"/>
    <dgm:cxn modelId="{D3EF94B2-DE23-4AAF-9936-35E73ECCF3C1}" type="presOf" srcId="{8761A739-02BF-4E5C-B0CB-13DA09FAAF85}" destId="{F14B8A7D-45D9-4CF0-A40C-826DA5DCF136}" srcOrd="0" destOrd="0" presId="urn:microsoft.com/office/officeart/2005/8/layout/vList2"/>
    <dgm:cxn modelId="{C5FAE6C5-47F4-4798-AD9C-251468C83990}" srcId="{8761A739-02BF-4E5C-B0CB-13DA09FAAF85}" destId="{0DAFF42B-EEDD-456B-9DC9-DDE9A854C9A2}" srcOrd="1" destOrd="0" parTransId="{A6BECACF-834C-4B16-9D9B-98A97FC24713}" sibTransId="{4200EEE5-EEE6-4088-AD06-85D3B5F09527}"/>
    <dgm:cxn modelId="{1C4DEF7E-586E-482E-B79E-93C188EAC0A3}" type="presParOf" srcId="{F14B8A7D-45D9-4CF0-A40C-826DA5DCF136}" destId="{C914A467-0BBF-4FF8-B8B9-8028CBA1B87F}" srcOrd="0" destOrd="0" presId="urn:microsoft.com/office/officeart/2005/8/layout/vList2"/>
    <dgm:cxn modelId="{C7B9C6DB-F2AA-4B25-8D05-53B87BFDADFA}" type="presParOf" srcId="{F14B8A7D-45D9-4CF0-A40C-826DA5DCF136}" destId="{FA453285-DEB2-4EAA-9682-81340FB82613}" srcOrd="1" destOrd="0" presId="urn:microsoft.com/office/officeart/2005/8/layout/vList2"/>
    <dgm:cxn modelId="{1A628585-ED88-44CB-8AD6-8E3C785E1468}" type="presParOf" srcId="{F14B8A7D-45D9-4CF0-A40C-826DA5DCF136}" destId="{0B36A10A-6E21-4581-ABEC-63CC10CF5BA7}" srcOrd="2" destOrd="0" presId="urn:microsoft.com/office/officeart/2005/8/layout/vList2"/>
    <dgm:cxn modelId="{C97B0BB2-654A-435E-B29C-AC32EFDCC3AC}" type="presParOf" srcId="{F14B8A7D-45D9-4CF0-A40C-826DA5DCF136}" destId="{0474FBD9-E188-4519-9F5E-11D1120F8D06}" srcOrd="3" destOrd="0" presId="urn:microsoft.com/office/officeart/2005/8/layout/vList2"/>
    <dgm:cxn modelId="{6C7D2B71-F58B-42B6-8AC2-F5AFD9039874}" type="presParOf" srcId="{F14B8A7D-45D9-4CF0-A40C-826DA5DCF136}" destId="{0FF23F21-479F-4546-A37C-18FC73163AA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81A42-53CD-4EFB-B8F2-2187C16F7A2E}">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63F41-D703-4C1A-95C5-71D88CDCB94B}">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F4A371-A316-490B-9E95-038F42D13027}">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IN" sz="4400" kern="1200" dirty="0" err="1"/>
            <a:t>Pycharm</a:t>
          </a:r>
          <a:endParaRPr lang="en-US" sz="4400" kern="1200" dirty="0"/>
        </a:p>
      </dsp:txBody>
      <dsp:txXfrm>
        <a:off x="1548914" y="3176402"/>
        <a:ext cx="3600000" cy="720000"/>
      </dsp:txXfrm>
    </dsp:sp>
    <dsp:sp modelId="{57AB44E8-7848-4FD9-9474-64EEB4448888}">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EB0FC-B5D6-4B63-96C6-59C661F5DACF}">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589DB8-C5F0-4D69-975A-899EB49AC2A6}">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IN" sz="4400" kern="1200"/>
            <a:t>Python</a:t>
          </a:r>
          <a:endParaRPr lang="en-US" sz="4400" kern="1200"/>
        </a:p>
      </dsp:txBody>
      <dsp:txXfrm>
        <a:off x="5778914" y="317640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4A467-0BBF-4FF8-B8B9-8028CBA1B87F}">
      <dsp:nvSpPr>
        <dsp:cNvPr id="0" name=""/>
        <dsp:cNvSpPr/>
      </dsp:nvSpPr>
      <dsp:spPr>
        <a:xfrm>
          <a:off x="0" y="187537"/>
          <a:ext cx="4828172" cy="171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Travelling salesman problem is one of the most extensively studied optimization problem that is used to find the shortest possible route.</a:t>
          </a:r>
        </a:p>
      </dsp:txBody>
      <dsp:txXfrm>
        <a:off x="83616" y="271153"/>
        <a:ext cx="4660940" cy="1545648"/>
      </dsp:txXfrm>
    </dsp:sp>
    <dsp:sp modelId="{0B36A10A-6E21-4581-ABEC-63CC10CF5BA7}">
      <dsp:nvSpPr>
        <dsp:cNvPr id="0" name=""/>
        <dsp:cNvSpPr/>
      </dsp:nvSpPr>
      <dsp:spPr>
        <a:xfrm>
          <a:off x="0" y="1969537"/>
          <a:ext cx="4828172" cy="171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By knowing or solving the Travelling salesman problem we get the optimal travelling distance/path cost.</a:t>
          </a:r>
        </a:p>
      </dsp:txBody>
      <dsp:txXfrm>
        <a:off x="83616" y="2053153"/>
        <a:ext cx="4660940" cy="1545648"/>
      </dsp:txXfrm>
    </dsp:sp>
    <dsp:sp modelId="{0FF23F21-479F-4546-A37C-18FC73163AA8}">
      <dsp:nvSpPr>
        <dsp:cNvPr id="0" name=""/>
        <dsp:cNvSpPr/>
      </dsp:nvSpPr>
      <dsp:spPr>
        <a:xfrm>
          <a:off x="0" y="3751537"/>
          <a:ext cx="4828172" cy="171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should know which appropriate method to be used while solving TSP.</a:t>
          </a:r>
        </a:p>
      </dsp:txBody>
      <dsp:txXfrm>
        <a:off x="83616" y="3835153"/>
        <a:ext cx="4660940" cy="15456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D9E5-D802-4978-A648-78ACBB523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F3641A-C1C1-4ADF-9725-EE311EBB8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47BD7C-D6CE-4C5A-AC31-755046DEFBE4}"/>
              </a:ext>
            </a:extLst>
          </p:cNvPr>
          <p:cNvSpPr>
            <a:spLocks noGrp="1"/>
          </p:cNvSpPr>
          <p:nvPr>
            <p:ph type="dt" sz="half" idx="10"/>
          </p:nvPr>
        </p:nvSpPr>
        <p:spPr/>
        <p:txBody>
          <a:bodyPr/>
          <a:lstStyle/>
          <a:p>
            <a:fld id="{11A6662E-FAF4-44BC-88B5-85A7CBFB6D30}" type="datetime1">
              <a:rPr lang="en-US" smtClean="0"/>
              <a:pPr/>
              <a:t>3/7/2022</a:t>
            </a:fld>
            <a:endParaRPr lang="en-US"/>
          </a:p>
        </p:txBody>
      </p:sp>
      <p:sp>
        <p:nvSpPr>
          <p:cNvPr id="5" name="Footer Placeholder 4">
            <a:extLst>
              <a:ext uri="{FF2B5EF4-FFF2-40B4-BE49-F238E27FC236}">
                <a16:creationId xmlns:a16="http://schemas.microsoft.com/office/drawing/2014/main" id="{8179FC19-F83C-491C-8202-8C2067BE2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A7748-3544-436B-9002-12EAB3C88B91}"/>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75345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68C9-5828-43B2-BE58-B17A6E13B6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530156-58AE-4C78-9380-A8CD1CF2BC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E72C97-6F06-4BE7-ADB6-EE69FE449BE8}"/>
              </a:ext>
            </a:extLst>
          </p:cNvPr>
          <p:cNvSpPr>
            <a:spLocks noGrp="1"/>
          </p:cNvSpPr>
          <p:nvPr>
            <p:ph type="dt" sz="half" idx="10"/>
          </p:nvPr>
        </p:nvSpPr>
        <p:spPr/>
        <p:txBody>
          <a:bodyPr/>
          <a:lstStyle/>
          <a:p>
            <a:fld id="{4C559632-1575-4E14-B53B-3DC3D5ED3947}" type="datetime1">
              <a:rPr lang="en-US" smtClean="0"/>
              <a:t>3/7/2022</a:t>
            </a:fld>
            <a:endParaRPr lang="en-US"/>
          </a:p>
        </p:txBody>
      </p:sp>
      <p:sp>
        <p:nvSpPr>
          <p:cNvPr id="5" name="Footer Placeholder 4">
            <a:extLst>
              <a:ext uri="{FF2B5EF4-FFF2-40B4-BE49-F238E27FC236}">
                <a16:creationId xmlns:a16="http://schemas.microsoft.com/office/drawing/2014/main" id="{C231FAF9-89B5-47D2-9460-695C2E750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3095-B14A-4A6C-992D-D0C2CED7902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90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517E7-F354-41EF-9B10-E97911EA85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0DE9F3-BA17-4CF3-B0C0-708449AE2C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31F048-3FB4-45D2-8E1E-D0A2AAA47FEE}"/>
              </a:ext>
            </a:extLst>
          </p:cNvPr>
          <p:cNvSpPr>
            <a:spLocks noGrp="1"/>
          </p:cNvSpPr>
          <p:nvPr>
            <p:ph type="dt" sz="half" idx="10"/>
          </p:nvPr>
        </p:nvSpPr>
        <p:spPr/>
        <p:txBody>
          <a:bodyPr/>
          <a:lstStyle/>
          <a:p>
            <a:fld id="{CC4A6868-2568-4CC9-B302-F37117B01A6E}" type="datetime1">
              <a:rPr lang="en-US" smtClean="0"/>
              <a:t>3/7/2022</a:t>
            </a:fld>
            <a:endParaRPr lang="en-US"/>
          </a:p>
        </p:txBody>
      </p:sp>
      <p:sp>
        <p:nvSpPr>
          <p:cNvPr id="5" name="Footer Placeholder 4">
            <a:extLst>
              <a:ext uri="{FF2B5EF4-FFF2-40B4-BE49-F238E27FC236}">
                <a16:creationId xmlns:a16="http://schemas.microsoft.com/office/drawing/2014/main" id="{1F7A8A22-124A-4D91-AE15-4B47E7741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E0CE1-7CEA-479C-8D1A-F741B08A15D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315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F7C1-EC04-4FBA-BC89-1E4B1095C3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523566-4DFF-40EE-B2D7-3731E6A3DD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00D2BF-BE8D-45A2-9544-6785B38DBD3F}"/>
              </a:ext>
            </a:extLst>
          </p:cNvPr>
          <p:cNvSpPr>
            <a:spLocks noGrp="1"/>
          </p:cNvSpPr>
          <p:nvPr>
            <p:ph type="dt" sz="half" idx="10"/>
          </p:nvPr>
        </p:nvSpPr>
        <p:spPr/>
        <p:txBody>
          <a:bodyPr/>
          <a:lstStyle/>
          <a:p>
            <a:fld id="{0055F08A-1E71-4B2B-BB49-E743F2903911}" type="datetime1">
              <a:rPr lang="en-US" smtClean="0"/>
              <a:t>3/7/2022</a:t>
            </a:fld>
            <a:endParaRPr lang="en-US" dirty="0"/>
          </a:p>
        </p:txBody>
      </p:sp>
      <p:sp>
        <p:nvSpPr>
          <p:cNvPr id="5" name="Footer Placeholder 4">
            <a:extLst>
              <a:ext uri="{FF2B5EF4-FFF2-40B4-BE49-F238E27FC236}">
                <a16:creationId xmlns:a16="http://schemas.microsoft.com/office/drawing/2014/main" id="{020C4F97-0942-4929-BCC9-CA6FEE08D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6C501-4F6E-4F25-A319-081B41A7602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43043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BBF8-0C0E-45C2-B3CF-F21A822D55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9FA238-2D32-410E-9BB3-093AB2DBC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D934B6-BA6C-4ACF-A66A-014ED90818DB}"/>
              </a:ext>
            </a:extLst>
          </p:cNvPr>
          <p:cNvSpPr>
            <a:spLocks noGrp="1"/>
          </p:cNvSpPr>
          <p:nvPr>
            <p:ph type="dt" sz="half" idx="10"/>
          </p:nvPr>
        </p:nvSpPr>
        <p:spPr/>
        <p:txBody>
          <a:bodyPr/>
          <a:lstStyle/>
          <a:p>
            <a:fld id="{15417D9E-721A-44BB-8863-9873FE64DA75}" type="datetime1">
              <a:rPr lang="en-US" smtClean="0"/>
              <a:t>3/7/2022</a:t>
            </a:fld>
            <a:endParaRPr lang="en-US"/>
          </a:p>
        </p:txBody>
      </p:sp>
      <p:sp>
        <p:nvSpPr>
          <p:cNvPr id="5" name="Footer Placeholder 4">
            <a:extLst>
              <a:ext uri="{FF2B5EF4-FFF2-40B4-BE49-F238E27FC236}">
                <a16:creationId xmlns:a16="http://schemas.microsoft.com/office/drawing/2014/main" id="{C83B0F27-83D1-47DC-906E-A68A39D7D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85F5B-C839-4CF4-A53A-E5BA3EA101B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042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9174-A579-43F2-ADEF-356D55C911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138C10-E617-4134-9563-F729C6C299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2D752F-E2ED-4AD2-A34A-18E3937C65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A3ED96-D470-49D7-BA1A-2FF30D1411E5}"/>
              </a:ext>
            </a:extLst>
          </p:cNvPr>
          <p:cNvSpPr>
            <a:spLocks noGrp="1"/>
          </p:cNvSpPr>
          <p:nvPr>
            <p:ph type="dt" sz="half" idx="10"/>
          </p:nvPr>
        </p:nvSpPr>
        <p:spPr/>
        <p:txBody>
          <a:bodyPr/>
          <a:lstStyle/>
          <a:p>
            <a:fld id="{5F31DA2F-80B8-49CF-99FB-5ABCA53A607A}" type="datetime1">
              <a:rPr lang="en-US" smtClean="0"/>
              <a:t>3/7/2022</a:t>
            </a:fld>
            <a:endParaRPr lang="en-US"/>
          </a:p>
        </p:txBody>
      </p:sp>
      <p:sp>
        <p:nvSpPr>
          <p:cNvPr id="6" name="Footer Placeholder 5">
            <a:extLst>
              <a:ext uri="{FF2B5EF4-FFF2-40B4-BE49-F238E27FC236}">
                <a16:creationId xmlns:a16="http://schemas.microsoft.com/office/drawing/2014/main" id="{C82A651A-FEA6-46AC-953A-A73FEFC41E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0D8E8-98F4-4FFA-AAA3-4CB365E16F9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1623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074E-746B-4B42-BC12-A0E08B00C0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0FBE38-4CE0-42C7-B41B-C130A2B28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BD7A81-5CFD-4B1E-9373-6CD7F9B08B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25A087-90C9-447F-A7C8-7EA79ED37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161D1-C9FE-4B03-B388-902C06451D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4F936B-0266-4607-8785-B7F318FBD43B}"/>
              </a:ext>
            </a:extLst>
          </p:cNvPr>
          <p:cNvSpPr>
            <a:spLocks noGrp="1"/>
          </p:cNvSpPr>
          <p:nvPr>
            <p:ph type="dt" sz="half" idx="10"/>
          </p:nvPr>
        </p:nvSpPr>
        <p:spPr/>
        <p:txBody>
          <a:bodyPr/>
          <a:lstStyle/>
          <a:p>
            <a:fld id="{28852172-E6C9-4B6C-929A-A9DE3837BBF1}" type="datetime1">
              <a:rPr lang="en-US" smtClean="0"/>
              <a:t>3/7/2022</a:t>
            </a:fld>
            <a:endParaRPr lang="en-US"/>
          </a:p>
        </p:txBody>
      </p:sp>
      <p:sp>
        <p:nvSpPr>
          <p:cNvPr id="8" name="Footer Placeholder 7">
            <a:extLst>
              <a:ext uri="{FF2B5EF4-FFF2-40B4-BE49-F238E27FC236}">
                <a16:creationId xmlns:a16="http://schemas.microsoft.com/office/drawing/2014/main" id="{00BFE470-CF99-48AA-88BB-0A85AE714F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3667D-6F97-4C43-B49B-2E5F18FC808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120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0721-27E1-4E8B-83D5-582999259F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D53901-BCFD-4274-90F0-8C85DBE271F4}"/>
              </a:ext>
            </a:extLst>
          </p:cNvPr>
          <p:cNvSpPr>
            <a:spLocks noGrp="1"/>
          </p:cNvSpPr>
          <p:nvPr>
            <p:ph type="dt" sz="half" idx="10"/>
          </p:nvPr>
        </p:nvSpPr>
        <p:spPr/>
        <p:txBody>
          <a:bodyPr/>
          <a:lstStyle/>
          <a:p>
            <a:fld id="{3AB41CFF-90C9-47B3-9DA1-F2BF8D839F7E}" type="datetime1">
              <a:rPr lang="en-US" smtClean="0"/>
              <a:t>3/7/2022</a:t>
            </a:fld>
            <a:endParaRPr lang="en-US"/>
          </a:p>
        </p:txBody>
      </p:sp>
      <p:sp>
        <p:nvSpPr>
          <p:cNvPr id="4" name="Footer Placeholder 3">
            <a:extLst>
              <a:ext uri="{FF2B5EF4-FFF2-40B4-BE49-F238E27FC236}">
                <a16:creationId xmlns:a16="http://schemas.microsoft.com/office/drawing/2014/main" id="{A6D0A435-0255-419D-A6C1-5C824E623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D9672-AFDE-44DF-A67E-19DEF8AF78E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752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63F63-B4DC-4FBF-A8B1-8E01AD448E7A}"/>
              </a:ext>
            </a:extLst>
          </p:cNvPr>
          <p:cNvSpPr>
            <a:spLocks noGrp="1"/>
          </p:cNvSpPr>
          <p:nvPr>
            <p:ph type="dt" sz="half" idx="10"/>
          </p:nvPr>
        </p:nvSpPr>
        <p:spPr/>
        <p:txBody>
          <a:bodyPr/>
          <a:lstStyle/>
          <a:p>
            <a:fld id="{F06048FA-06AB-4884-A69B-986B96E68A24}" type="datetime1">
              <a:rPr lang="en-US" smtClean="0"/>
              <a:t>3/7/2022</a:t>
            </a:fld>
            <a:endParaRPr lang="en-US"/>
          </a:p>
        </p:txBody>
      </p:sp>
      <p:sp>
        <p:nvSpPr>
          <p:cNvPr id="3" name="Footer Placeholder 2">
            <a:extLst>
              <a:ext uri="{FF2B5EF4-FFF2-40B4-BE49-F238E27FC236}">
                <a16:creationId xmlns:a16="http://schemas.microsoft.com/office/drawing/2014/main" id="{CAA42CAB-A23F-426E-9ABC-2917A03962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478EC-F6F6-45E6-87BF-86A83E666F1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14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D3E2-EA4D-44AC-8F9C-549D9AF1CC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85203A-10AF-4F4F-8B17-60D7A78A56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912926-3862-4020-A5FB-EEB15C148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7EE7A-6D68-482C-90F3-557C4EFD5DD1}"/>
              </a:ext>
            </a:extLst>
          </p:cNvPr>
          <p:cNvSpPr>
            <a:spLocks noGrp="1"/>
          </p:cNvSpPr>
          <p:nvPr>
            <p:ph type="dt" sz="half" idx="10"/>
          </p:nvPr>
        </p:nvSpPr>
        <p:spPr/>
        <p:txBody>
          <a:bodyPr/>
          <a:lstStyle/>
          <a:p>
            <a:fld id="{50DB7ABA-0172-4F9C-889D-567164F66BCD}" type="datetime1">
              <a:rPr lang="en-US" smtClean="0"/>
              <a:t>3/7/2022</a:t>
            </a:fld>
            <a:endParaRPr lang="en-US"/>
          </a:p>
        </p:txBody>
      </p:sp>
      <p:sp>
        <p:nvSpPr>
          <p:cNvPr id="6" name="Footer Placeholder 5">
            <a:extLst>
              <a:ext uri="{FF2B5EF4-FFF2-40B4-BE49-F238E27FC236}">
                <a16:creationId xmlns:a16="http://schemas.microsoft.com/office/drawing/2014/main" id="{DCE42870-11F8-4EA8-8106-6A8B503AF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E016ED-3CD2-4CA4-A9FD-93A4FD9622B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977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B0B3-F12D-4D61-B8DE-D1A79DDCEB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7571B1-9CB5-4468-98B6-7F137D0EA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784A4F-4EB2-4293-995D-A6708269B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2B2BC-7B53-4F94-8281-8F50D7E471FA}"/>
              </a:ext>
            </a:extLst>
          </p:cNvPr>
          <p:cNvSpPr>
            <a:spLocks noGrp="1"/>
          </p:cNvSpPr>
          <p:nvPr>
            <p:ph type="dt" sz="half" idx="10"/>
          </p:nvPr>
        </p:nvSpPr>
        <p:spPr/>
        <p:txBody>
          <a:bodyPr/>
          <a:lstStyle/>
          <a:p>
            <a:fld id="{78AC6A5B-8AE7-4A41-B5A7-9ADC6686DC18}" type="datetime1">
              <a:rPr lang="en-US" smtClean="0"/>
              <a:t>3/7/2022</a:t>
            </a:fld>
            <a:endParaRPr lang="en-US"/>
          </a:p>
        </p:txBody>
      </p:sp>
      <p:sp>
        <p:nvSpPr>
          <p:cNvPr id="6" name="Footer Placeholder 5">
            <a:extLst>
              <a:ext uri="{FF2B5EF4-FFF2-40B4-BE49-F238E27FC236}">
                <a16:creationId xmlns:a16="http://schemas.microsoft.com/office/drawing/2014/main" id="{F632CBE2-565B-4EBD-9928-70CE6F5852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EC688A-E6F3-484A-8E1C-DD448944618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53116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CF4747-3FA2-435D-A609-6D1F0F845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297756-B7E8-49D0-9F56-F5D05F8A3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E1C254-15DE-4169-B561-DA6EA068A6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3/7/2022</a:t>
            </a:fld>
            <a:endParaRPr lang="en-US" dirty="0"/>
          </a:p>
        </p:txBody>
      </p:sp>
      <p:sp>
        <p:nvSpPr>
          <p:cNvPr id="5" name="Footer Placeholder 4">
            <a:extLst>
              <a:ext uri="{FF2B5EF4-FFF2-40B4-BE49-F238E27FC236}">
                <a16:creationId xmlns:a16="http://schemas.microsoft.com/office/drawing/2014/main" id="{526C2AA8-0CF4-4543-9CA7-7E1E531B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16CEE6C-A2F7-4317-BF1C-880575413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674076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a:extLst>
              <a:ext uri="{FF2B5EF4-FFF2-40B4-BE49-F238E27FC236}">
                <a16:creationId xmlns:a16="http://schemas.microsoft.com/office/drawing/2014/main" id="{C91847B5-0C8C-4BDD-B6EB-33AC94894A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457190"/>
            <a:ext cx="12191980" cy="6856614"/>
          </a:xfrm>
          <a:prstGeom prst="rect">
            <a:avLst/>
          </a:prstGeom>
        </p:spPr>
      </p:pic>
      <p:sp>
        <p:nvSpPr>
          <p:cNvPr id="2" name="Title 1">
            <a:extLst>
              <a:ext uri="{FF2B5EF4-FFF2-40B4-BE49-F238E27FC236}">
                <a16:creationId xmlns:a16="http://schemas.microsoft.com/office/drawing/2014/main" id="{81720464-5681-4566-90DD-8B0ADCDD6498}"/>
              </a:ext>
            </a:extLst>
          </p:cNvPr>
          <p:cNvSpPr>
            <a:spLocks noGrp="1"/>
          </p:cNvSpPr>
          <p:nvPr>
            <p:ph type="ctrTitle"/>
          </p:nvPr>
        </p:nvSpPr>
        <p:spPr>
          <a:xfrm>
            <a:off x="996275" y="744910"/>
            <a:ext cx="10190071" cy="2141166"/>
          </a:xfrm>
        </p:spPr>
        <p:txBody>
          <a:bodyPr anchor="b">
            <a:normAutofit/>
          </a:bodyPr>
          <a:lstStyle/>
          <a:p>
            <a:r>
              <a:rPr lang="en-US" sz="5400" dirty="0">
                <a:solidFill>
                  <a:srgbClr val="FFFFFF"/>
                </a:solidFill>
                <a:latin typeface="Abadi" panose="020B0604020202020204" pitchFamily="34" charset="0"/>
              </a:rPr>
              <a:t>Travelling Salesman optimization problem Using ACO</a:t>
            </a:r>
            <a:endParaRPr lang="en-IN" sz="5400" dirty="0">
              <a:solidFill>
                <a:srgbClr val="FFFFFF"/>
              </a:solidFill>
            </a:endParaRPr>
          </a:p>
        </p:txBody>
      </p:sp>
      <p:sp>
        <p:nvSpPr>
          <p:cNvPr id="12" name="TextBox 11">
            <a:extLst>
              <a:ext uri="{FF2B5EF4-FFF2-40B4-BE49-F238E27FC236}">
                <a16:creationId xmlns:a16="http://schemas.microsoft.com/office/drawing/2014/main" id="{F1034962-00E7-4094-B993-E04A572B05C4}"/>
              </a:ext>
            </a:extLst>
          </p:cNvPr>
          <p:cNvSpPr txBox="1"/>
          <p:nvPr/>
        </p:nvSpPr>
        <p:spPr>
          <a:xfrm>
            <a:off x="3009900" y="2887146"/>
            <a:ext cx="6172200" cy="1200329"/>
          </a:xfrm>
          <a:prstGeom prst="rect">
            <a:avLst/>
          </a:prstGeom>
          <a:noFill/>
        </p:spPr>
        <p:txBody>
          <a:bodyPr wrap="square">
            <a:spAutoFit/>
          </a:bodyPr>
          <a:lstStyle/>
          <a:p>
            <a:r>
              <a:rPr lang="en-IN" dirty="0">
                <a:solidFill>
                  <a:schemeClr val="bg1"/>
                </a:solidFill>
              </a:rPr>
              <a:t>TEAM MEMBERS</a:t>
            </a:r>
          </a:p>
          <a:p>
            <a:r>
              <a:rPr lang="en-IN" dirty="0">
                <a:solidFill>
                  <a:schemeClr val="bg1"/>
                </a:solidFill>
              </a:rPr>
              <a:t>2010030536-C Shravan Sai Ram</a:t>
            </a:r>
          </a:p>
          <a:p>
            <a:r>
              <a:rPr lang="en-IN" dirty="0">
                <a:solidFill>
                  <a:schemeClr val="bg1"/>
                </a:solidFill>
              </a:rPr>
              <a:t>2010030358 –B Avinash</a:t>
            </a:r>
          </a:p>
          <a:p>
            <a:r>
              <a:rPr lang="en-IN" dirty="0">
                <a:solidFill>
                  <a:schemeClr val="bg1"/>
                </a:solidFill>
              </a:rPr>
              <a:t>2010030513-Akhil</a:t>
            </a:r>
          </a:p>
        </p:txBody>
      </p:sp>
    </p:spTree>
    <p:extLst>
      <p:ext uri="{BB962C8B-B14F-4D97-AF65-F5344CB8AC3E}">
        <p14:creationId xmlns:p14="http://schemas.microsoft.com/office/powerpoint/2010/main" val="35830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BC1EF1C-CCFD-4D70-9122-C4FAAEE1A458}"/>
              </a:ext>
            </a:extLst>
          </p:cNvPr>
          <p:cNvSpPr>
            <a:spLocks noGrp="1"/>
          </p:cNvSpPr>
          <p:nvPr>
            <p:ph type="title"/>
          </p:nvPr>
        </p:nvSpPr>
        <p:spPr>
          <a:xfrm>
            <a:off x="786385" y="841248"/>
            <a:ext cx="5129600" cy="5340097"/>
          </a:xfrm>
        </p:spPr>
        <p:txBody>
          <a:bodyPr anchor="ctr">
            <a:normAutofit/>
          </a:bodyPr>
          <a:lstStyle/>
          <a:p>
            <a:r>
              <a:rPr lang="en-IN" sz="4800" dirty="0">
                <a:solidFill>
                  <a:schemeClr val="bg1"/>
                </a:solidFill>
              </a:rPr>
              <a:t>Conclusion</a:t>
            </a:r>
          </a:p>
        </p:txBody>
      </p:sp>
      <p:graphicFrame>
        <p:nvGraphicFramePr>
          <p:cNvPr id="5" name="Content Placeholder 2">
            <a:extLst>
              <a:ext uri="{FF2B5EF4-FFF2-40B4-BE49-F238E27FC236}">
                <a16:creationId xmlns:a16="http://schemas.microsoft.com/office/drawing/2014/main" id="{3623F1DF-34D3-4693-926B-F04C0F58E2F8}"/>
              </a:ext>
            </a:extLst>
          </p:cNvPr>
          <p:cNvGraphicFramePr>
            <a:graphicFrameLocks noGrp="1"/>
          </p:cNvGraphicFramePr>
          <p:nvPr>
            <p:ph idx="1"/>
            <p:extLst>
              <p:ext uri="{D42A27DB-BD31-4B8C-83A1-F6EECF244321}">
                <p14:modId xmlns:p14="http://schemas.microsoft.com/office/powerpoint/2010/main" val="3861050127"/>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5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F8FBD-A1FC-41C4-9C74-24A76947F3E8}"/>
              </a:ext>
            </a:extLst>
          </p:cNvPr>
          <p:cNvSpPr>
            <a:spLocks noGrp="1"/>
          </p:cNvSpPr>
          <p:nvPr>
            <p:ph idx="1"/>
          </p:nvPr>
        </p:nvSpPr>
        <p:spPr/>
        <p:txBody>
          <a:bodyPr>
            <a:normAutofit/>
          </a:bodyPr>
          <a:lstStyle/>
          <a:p>
            <a:pPr marL="0" indent="0">
              <a:buNone/>
            </a:pPr>
            <a:r>
              <a:rPr lang="en-IN" sz="7200" dirty="0"/>
              <a:t>THANK YOU</a:t>
            </a:r>
          </a:p>
        </p:txBody>
      </p:sp>
    </p:spTree>
    <p:extLst>
      <p:ext uri="{BB962C8B-B14F-4D97-AF65-F5344CB8AC3E}">
        <p14:creationId xmlns:p14="http://schemas.microsoft.com/office/powerpoint/2010/main" val="179451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93D012-43D0-4ACA-AF33-661052A74BB4}"/>
              </a:ext>
            </a:extLst>
          </p:cNvPr>
          <p:cNvSpPr>
            <a:spLocks noGrp="1"/>
          </p:cNvSpPr>
          <p:nvPr>
            <p:ph type="title"/>
          </p:nvPr>
        </p:nvSpPr>
        <p:spPr>
          <a:xfrm>
            <a:off x="1137034" y="609597"/>
            <a:ext cx="9392421" cy="1330841"/>
          </a:xfrm>
        </p:spPr>
        <p:txBody>
          <a:bodyPr>
            <a:normAutofit/>
          </a:bodyPr>
          <a:lstStyle/>
          <a:p>
            <a:r>
              <a:rPr lang="en-IN"/>
              <a:t>Problem Statement</a:t>
            </a:r>
          </a:p>
        </p:txBody>
      </p:sp>
      <p:sp>
        <p:nvSpPr>
          <p:cNvPr id="3" name="Content Placeholder 2">
            <a:extLst>
              <a:ext uri="{FF2B5EF4-FFF2-40B4-BE49-F238E27FC236}">
                <a16:creationId xmlns:a16="http://schemas.microsoft.com/office/drawing/2014/main" id="{2F9C339A-0D1B-4D50-AE0B-A722C1D696FC}"/>
              </a:ext>
            </a:extLst>
          </p:cNvPr>
          <p:cNvSpPr>
            <a:spLocks noGrp="1"/>
          </p:cNvSpPr>
          <p:nvPr>
            <p:ph idx="1"/>
          </p:nvPr>
        </p:nvSpPr>
        <p:spPr>
          <a:xfrm>
            <a:off x="1137034" y="2198362"/>
            <a:ext cx="4958966" cy="3917773"/>
          </a:xfrm>
        </p:spPr>
        <p:txBody>
          <a:bodyPr>
            <a:normAutofit/>
          </a:bodyPr>
          <a:lstStyle/>
          <a:p>
            <a:r>
              <a:rPr lang="en-US" sz="2000"/>
              <a:t>The travelling salesman problem consists of a salesman and a set of cities.</a:t>
            </a:r>
          </a:p>
          <a:p>
            <a:r>
              <a:rPr lang="en-US" sz="2000"/>
              <a:t>The salesman has to visit each one of the cities starting from a certain one and returning to the same city. </a:t>
            </a:r>
          </a:p>
          <a:p>
            <a:r>
              <a:rPr lang="en-US" sz="2000"/>
              <a:t>The challenge of the problem is that the travelling salesman wants to minimize the total length of the trip.</a:t>
            </a:r>
          </a:p>
          <a:p>
            <a:r>
              <a:rPr lang="en-US" sz="2000"/>
              <a:t>Typically travelling salesman problem is represented by weighted graph.</a:t>
            </a:r>
            <a:endParaRPr lang="en-US" sz="2000" b="1"/>
          </a:p>
        </p:txBody>
      </p:sp>
      <p:pic>
        <p:nvPicPr>
          <p:cNvPr id="5" name="Picture 4">
            <a:extLst>
              <a:ext uri="{FF2B5EF4-FFF2-40B4-BE49-F238E27FC236}">
                <a16:creationId xmlns:a16="http://schemas.microsoft.com/office/drawing/2014/main" id="{52FEA0EC-8DE0-4F12-BE2B-C40A360EC07B}"/>
              </a:ext>
            </a:extLst>
          </p:cNvPr>
          <p:cNvPicPr>
            <a:picLocks noChangeAspect="1"/>
          </p:cNvPicPr>
          <p:nvPr/>
        </p:nvPicPr>
        <p:blipFill>
          <a:blip r:embed="rId2"/>
          <a:stretch>
            <a:fillRect/>
          </a:stretch>
        </p:blipFill>
        <p:spPr>
          <a:xfrm>
            <a:off x="6719367" y="2793918"/>
            <a:ext cx="4788505" cy="2537907"/>
          </a:xfrm>
          <a:prstGeom prst="rect">
            <a:avLst/>
          </a:prstGeom>
          <a:scene3d>
            <a:camera prst="perspectiveRelaxed">
              <a:rot lat="19800000" lon="1200000" rev="20820000"/>
            </a:camera>
            <a:lightRig rig="threePt" dir="t"/>
          </a:scene3d>
          <a:sp3d contourW="6350" prstMaterial="matte">
            <a:bevelT w="101600" h="101600"/>
            <a:contourClr>
              <a:srgbClr val="969696"/>
            </a:contourClr>
          </a:sp3d>
        </p:spPr>
      </p:pic>
      <p:sp>
        <p:nvSpPr>
          <p:cNvPr id="45"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584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0E1A97-594F-4997-A848-6DBDA262A3DF}"/>
              </a:ext>
            </a:extLst>
          </p:cNvPr>
          <p:cNvSpPr>
            <a:spLocks noGrp="1"/>
          </p:cNvSpPr>
          <p:nvPr>
            <p:ph type="title"/>
          </p:nvPr>
        </p:nvSpPr>
        <p:spPr>
          <a:xfrm>
            <a:off x="1137036" y="548640"/>
            <a:ext cx="9916632" cy="1188720"/>
          </a:xfrm>
        </p:spPr>
        <p:txBody>
          <a:bodyPr>
            <a:normAutofit/>
          </a:bodyPr>
          <a:lstStyle/>
          <a:p>
            <a:r>
              <a:rPr lang="en-IN">
                <a:solidFill>
                  <a:schemeClr val="tx1">
                    <a:lumMod val="85000"/>
                    <a:lumOff val="15000"/>
                  </a:schemeClr>
                </a:solidFill>
              </a:rPr>
              <a:t>Introduction</a:t>
            </a:r>
          </a:p>
        </p:txBody>
      </p:sp>
      <p:sp>
        <p:nvSpPr>
          <p:cNvPr id="3" name="Content Placeholder 2">
            <a:extLst>
              <a:ext uri="{FF2B5EF4-FFF2-40B4-BE49-F238E27FC236}">
                <a16:creationId xmlns:a16="http://schemas.microsoft.com/office/drawing/2014/main" id="{2BC154C9-7BB6-4F6F-923F-21D8C3F1E11E}"/>
              </a:ext>
            </a:extLst>
          </p:cNvPr>
          <p:cNvSpPr>
            <a:spLocks noGrp="1"/>
          </p:cNvSpPr>
          <p:nvPr>
            <p:ph idx="1"/>
          </p:nvPr>
        </p:nvSpPr>
        <p:spPr>
          <a:xfrm>
            <a:off x="1137034" y="1737360"/>
            <a:ext cx="10721591" cy="4853940"/>
          </a:xfrm>
        </p:spPr>
        <p:txBody>
          <a:bodyPr anchor="ctr">
            <a:noAutofit/>
          </a:bodyPr>
          <a:lstStyle/>
          <a:p>
            <a:r>
              <a:rPr lang="en-US" sz="2000" dirty="0">
                <a:solidFill>
                  <a:schemeClr val="tx1">
                    <a:lumMod val="85000"/>
                    <a:lumOff val="15000"/>
                  </a:schemeClr>
                </a:solidFill>
              </a:rPr>
              <a:t>The Travelling salesman problem (TSP) is one of the most fundamental N P-complete combinatorial optimization problems</a:t>
            </a:r>
          </a:p>
          <a:p>
            <a:r>
              <a:rPr lang="en-US" sz="2000" dirty="0">
                <a:solidFill>
                  <a:schemeClr val="tx1">
                    <a:lumMod val="85000"/>
                    <a:lumOff val="15000"/>
                  </a:schemeClr>
                </a:solidFill>
              </a:rPr>
              <a:t>The TSP has several applications even in its purest formulation, such as planning, logistics, and the manufacture of microchips.</a:t>
            </a:r>
          </a:p>
          <a:p>
            <a:r>
              <a:rPr lang="en-US" sz="2000" dirty="0">
                <a:solidFill>
                  <a:schemeClr val="tx1">
                    <a:lumMod val="85000"/>
                    <a:lumOff val="15000"/>
                  </a:schemeClr>
                </a:solidFill>
              </a:rPr>
              <a:t> Slightly modified, it appears as a sub-problem in many areas, such as DNA sequencing. </a:t>
            </a:r>
          </a:p>
          <a:p>
            <a:r>
              <a:rPr lang="en-US" sz="2000" dirty="0">
                <a:solidFill>
                  <a:schemeClr val="tx1">
                    <a:lumMod val="85000"/>
                    <a:lumOff val="15000"/>
                  </a:schemeClr>
                </a:solidFill>
              </a:rPr>
              <a:t>In these applications, the concept city represents, for example, customers, soldering points, or DNA fragments, and the concept distance represents travelling times or cost, or a similarity measure between DNA fragments.</a:t>
            </a:r>
          </a:p>
          <a:p>
            <a:r>
              <a:rPr lang="en-US" sz="2000" dirty="0">
                <a:solidFill>
                  <a:schemeClr val="tx1">
                    <a:lumMod val="85000"/>
                    <a:lumOff val="15000"/>
                  </a:schemeClr>
                </a:solidFill>
              </a:rPr>
              <a:t>The TSP also appears in astronomy, as astronomers observing many sources will want to minimize the time spent moving the telescope between the sources; in such problems, the TSP can be embedded inside an optimal control problem.</a:t>
            </a:r>
          </a:p>
        </p:txBody>
      </p:sp>
    </p:spTree>
    <p:extLst>
      <p:ext uri="{BB962C8B-B14F-4D97-AF65-F5344CB8AC3E}">
        <p14:creationId xmlns:p14="http://schemas.microsoft.com/office/powerpoint/2010/main" val="1420665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52CF-4F51-4E70-AA4D-DE4451CF56DE}"/>
              </a:ext>
            </a:extLst>
          </p:cNvPr>
          <p:cNvSpPr>
            <a:spLocks noGrp="1"/>
          </p:cNvSpPr>
          <p:nvPr>
            <p:ph type="title"/>
          </p:nvPr>
        </p:nvSpPr>
        <p:spPr/>
        <p:txBody>
          <a:bodyPr/>
          <a:lstStyle/>
          <a:p>
            <a:r>
              <a:rPr lang="en-IN" dirty="0"/>
              <a:t>Literature Survey</a:t>
            </a:r>
          </a:p>
        </p:txBody>
      </p:sp>
      <p:graphicFrame>
        <p:nvGraphicFramePr>
          <p:cNvPr id="10" name="Table 10">
            <a:extLst>
              <a:ext uri="{FF2B5EF4-FFF2-40B4-BE49-F238E27FC236}">
                <a16:creationId xmlns:a16="http://schemas.microsoft.com/office/drawing/2014/main" id="{39B1691A-9DAB-4EFF-B40F-BCE4E14B2AAE}"/>
              </a:ext>
            </a:extLst>
          </p:cNvPr>
          <p:cNvGraphicFramePr>
            <a:graphicFrameLocks noGrp="1"/>
          </p:cNvGraphicFramePr>
          <p:nvPr>
            <p:ph idx="1"/>
            <p:extLst>
              <p:ext uri="{D42A27DB-BD31-4B8C-83A1-F6EECF244321}">
                <p14:modId xmlns:p14="http://schemas.microsoft.com/office/powerpoint/2010/main" val="4255424708"/>
              </p:ext>
            </p:extLst>
          </p:nvPr>
        </p:nvGraphicFramePr>
        <p:xfrm>
          <a:off x="838200" y="1825625"/>
          <a:ext cx="10307316" cy="4462087"/>
        </p:xfrm>
        <a:graphic>
          <a:graphicData uri="http://schemas.openxmlformats.org/drawingml/2006/table">
            <a:tbl>
              <a:tblPr firstRow="1" bandRow="1">
                <a:tableStyleId>{8799B23B-EC83-4686-B30A-512413B5E67A}</a:tableStyleId>
              </a:tblPr>
              <a:tblGrid>
                <a:gridCol w="759781">
                  <a:extLst>
                    <a:ext uri="{9D8B030D-6E8A-4147-A177-3AD203B41FA5}">
                      <a16:colId xmlns:a16="http://schemas.microsoft.com/office/drawing/2014/main" val="4078817797"/>
                    </a:ext>
                  </a:extLst>
                </a:gridCol>
                <a:gridCol w="2244675">
                  <a:extLst>
                    <a:ext uri="{9D8B030D-6E8A-4147-A177-3AD203B41FA5}">
                      <a16:colId xmlns:a16="http://schemas.microsoft.com/office/drawing/2014/main" val="3564242116"/>
                    </a:ext>
                  </a:extLst>
                </a:gridCol>
                <a:gridCol w="1502228">
                  <a:extLst>
                    <a:ext uri="{9D8B030D-6E8A-4147-A177-3AD203B41FA5}">
                      <a16:colId xmlns:a16="http://schemas.microsoft.com/office/drawing/2014/main" val="2796105666"/>
                    </a:ext>
                  </a:extLst>
                </a:gridCol>
                <a:gridCol w="1502228">
                  <a:extLst>
                    <a:ext uri="{9D8B030D-6E8A-4147-A177-3AD203B41FA5}">
                      <a16:colId xmlns:a16="http://schemas.microsoft.com/office/drawing/2014/main" val="2877875962"/>
                    </a:ext>
                  </a:extLst>
                </a:gridCol>
                <a:gridCol w="2796176">
                  <a:extLst>
                    <a:ext uri="{9D8B030D-6E8A-4147-A177-3AD203B41FA5}">
                      <a16:colId xmlns:a16="http://schemas.microsoft.com/office/drawing/2014/main" val="1480865931"/>
                    </a:ext>
                  </a:extLst>
                </a:gridCol>
                <a:gridCol w="1502228">
                  <a:extLst>
                    <a:ext uri="{9D8B030D-6E8A-4147-A177-3AD203B41FA5}">
                      <a16:colId xmlns:a16="http://schemas.microsoft.com/office/drawing/2014/main" val="3698985365"/>
                    </a:ext>
                  </a:extLst>
                </a:gridCol>
              </a:tblGrid>
              <a:tr h="1261687">
                <a:tc>
                  <a:txBody>
                    <a:bodyPr/>
                    <a:lstStyle/>
                    <a:p>
                      <a:r>
                        <a:rPr lang="en-IN" dirty="0"/>
                        <a:t>S No</a:t>
                      </a:r>
                    </a:p>
                  </a:txBody>
                  <a:tcPr/>
                </a:tc>
                <a:tc>
                  <a:txBody>
                    <a:bodyPr/>
                    <a:lstStyle/>
                    <a:p>
                      <a:r>
                        <a:rPr lang="en-IN" dirty="0"/>
                        <a:t>Title</a:t>
                      </a:r>
                    </a:p>
                  </a:txBody>
                  <a:tcPr/>
                </a:tc>
                <a:tc>
                  <a:txBody>
                    <a:bodyPr/>
                    <a:lstStyle/>
                    <a:p>
                      <a:r>
                        <a:rPr lang="en-IN" dirty="0"/>
                        <a:t>Author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sis MT Pro" panose="02040504050005020304" pitchFamily="18" charset="0"/>
                        </a:rPr>
                        <a:t>Journal and Year</a:t>
                      </a:r>
                      <a:endParaRPr lang="en-IN" dirty="0">
                        <a:latin typeface="Amasis MT Pro" panose="02040504050005020304" pitchFamily="18" charset="0"/>
                      </a:endParaRPr>
                    </a:p>
                    <a:p>
                      <a:endParaRPr lang="en-IN" dirty="0"/>
                    </a:p>
                  </a:txBody>
                  <a:tcPr/>
                </a:tc>
                <a:tc>
                  <a:txBody>
                    <a:bodyPr/>
                    <a:lstStyle/>
                    <a:p>
                      <a:r>
                        <a:rPr lang="en-IN" dirty="0"/>
                        <a:t>Conclusion</a:t>
                      </a:r>
                    </a:p>
                  </a:txBody>
                  <a:tcPr/>
                </a:tc>
                <a:tc>
                  <a:txBody>
                    <a:bodyPr/>
                    <a:lstStyle/>
                    <a:p>
                      <a:r>
                        <a:rPr lang="en-IN" dirty="0"/>
                        <a:t>Reference Link</a:t>
                      </a:r>
                    </a:p>
                  </a:txBody>
                  <a:tcPr/>
                </a:tc>
                <a:extLst>
                  <a:ext uri="{0D108BD9-81ED-4DB2-BD59-A6C34878D82A}">
                    <a16:rowId xmlns:a16="http://schemas.microsoft.com/office/drawing/2014/main" val="138722729"/>
                  </a:ext>
                </a:extLst>
              </a:tr>
              <a:tr h="1261687">
                <a:tc>
                  <a:txBody>
                    <a:bodyPr/>
                    <a:lstStyle/>
                    <a:p>
                      <a:r>
                        <a:rPr lang="en-IN" dirty="0"/>
                        <a:t>1</a:t>
                      </a:r>
                    </a:p>
                  </a:txBody>
                  <a:tcPr/>
                </a:tc>
                <a:tc>
                  <a:txBody>
                    <a:bodyPr/>
                    <a:lstStyle/>
                    <a:p>
                      <a:r>
                        <a:rPr lang="en-US" dirty="0"/>
                        <a:t>ACO Algorithms for the</a:t>
                      </a:r>
                    </a:p>
                    <a:p>
                      <a:r>
                        <a:rPr lang="en-US" dirty="0"/>
                        <a:t>Traveling Salesman Problem</a:t>
                      </a:r>
                      <a:endParaRPr lang="en-IN" dirty="0"/>
                    </a:p>
                  </a:txBody>
                  <a:tcPr/>
                </a:tc>
                <a:tc>
                  <a:txBody>
                    <a:bodyPr/>
                    <a:lstStyle/>
                    <a:p>
                      <a:r>
                        <a:rPr lang="pt-BR" dirty="0"/>
                        <a:t>Thomas STUTZLE and Marco DORIGO</a:t>
                      </a:r>
                      <a:endParaRPr lang="en-IN" dirty="0"/>
                    </a:p>
                  </a:txBody>
                  <a:tcPr/>
                </a:tc>
                <a:tc>
                  <a:txBody>
                    <a:bodyPr/>
                    <a:lstStyle/>
                    <a:p>
                      <a:r>
                        <a:rPr lang="en-IN" dirty="0"/>
                        <a:t>IRIDIA, </a:t>
                      </a:r>
                      <a:r>
                        <a:rPr lang="en-IN" dirty="0" err="1"/>
                        <a:t>Universit´e</a:t>
                      </a:r>
                      <a:r>
                        <a:rPr lang="en-IN" dirty="0"/>
                        <a:t> Libre de </a:t>
                      </a:r>
                      <a:r>
                        <a:rPr lang="en-IN" dirty="0" err="1"/>
                        <a:t>Bruxelles</a:t>
                      </a:r>
                      <a:r>
                        <a:rPr lang="en-IN" dirty="0"/>
                        <a:t>, Belgium </a:t>
                      </a:r>
                    </a:p>
                  </a:txBody>
                  <a:tcPr/>
                </a:tc>
                <a:tc>
                  <a:txBody>
                    <a:bodyPr/>
                    <a:lstStyle/>
                    <a:p>
                      <a:r>
                        <a:rPr lang="en-US" dirty="0"/>
                        <a:t>Hybridization of ACO algorithms have clearly showed a lot of improvement in</a:t>
                      </a:r>
                    </a:p>
                    <a:p>
                      <a:r>
                        <a:rPr lang="en-US" dirty="0"/>
                        <a:t>results for various problems.</a:t>
                      </a:r>
                      <a:endParaRPr lang="en-IN" dirty="0"/>
                    </a:p>
                  </a:txBody>
                  <a:tcPr/>
                </a:tc>
                <a:tc>
                  <a:txBody>
                    <a:bodyPr/>
                    <a:lstStyle/>
                    <a:p>
                      <a:r>
                        <a:rPr lang="en-IN" dirty="0"/>
                        <a:t>https://staff.washington.edu/paymana/swarm/stutzle99-eaecs.pdf</a:t>
                      </a:r>
                    </a:p>
                  </a:txBody>
                  <a:tcPr/>
                </a:tc>
                <a:extLst>
                  <a:ext uri="{0D108BD9-81ED-4DB2-BD59-A6C34878D82A}">
                    <a16:rowId xmlns:a16="http://schemas.microsoft.com/office/drawing/2014/main" val="1841835509"/>
                  </a:ext>
                </a:extLst>
              </a:tr>
              <a:tr h="1261687">
                <a:tc>
                  <a:txBody>
                    <a:bodyPr/>
                    <a:lstStyle/>
                    <a:p>
                      <a:r>
                        <a:rPr lang="en-IN" dirty="0"/>
                        <a:t>2</a:t>
                      </a:r>
                    </a:p>
                  </a:txBody>
                  <a:tcPr/>
                </a:tc>
                <a:tc>
                  <a:txBody>
                    <a:bodyPr/>
                    <a:lstStyle/>
                    <a:p>
                      <a:r>
                        <a:rPr lang="en-US" dirty="0"/>
                        <a:t>Evolution of Ant Colony Optimization</a:t>
                      </a:r>
                    </a:p>
                    <a:p>
                      <a:r>
                        <a:rPr lang="en-US" dirty="0"/>
                        <a:t>Algorithm</a:t>
                      </a:r>
                      <a:endParaRPr lang="en-IN" dirty="0"/>
                    </a:p>
                  </a:txBody>
                  <a:tcPr/>
                </a:tc>
                <a:tc>
                  <a:txBody>
                    <a:bodyPr/>
                    <a:lstStyle/>
                    <a:p>
                      <a:r>
                        <a:rPr lang="en-IN" dirty="0"/>
                        <a:t>Aleem Akhtar Asif</a:t>
                      </a:r>
                    </a:p>
                  </a:txBody>
                  <a:tcPr/>
                </a:tc>
                <a:tc>
                  <a:txBody>
                    <a:bodyPr/>
                    <a:lstStyle/>
                    <a:p>
                      <a:r>
                        <a:rPr lang="en-IN" dirty="0"/>
                        <a:t>SEECS-NUST, ISLAMABAD</a:t>
                      </a:r>
                    </a:p>
                    <a:p>
                      <a:endParaRPr lang="en-IN" dirty="0"/>
                    </a:p>
                  </a:txBody>
                  <a:tcPr/>
                </a:tc>
                <a:tc>
                  <a:txBody>
                    <a:bodyPr/>
                    <a:lstStyle/>
                    <a:p>
                      <a:r>
                        <a:rPr lang="en-US" dirty="0"/>
                        <a:t> The performance of ACO algorithm has been integrated with other metaheuristics and inter-programming techniques.</a:t>
                      </a:r>
                      <a:endParaRPr lang="en-IN" dirty="0"/>
                    </a:p>
                  </a:txBody>
                  <a:tcPr/>
                </a:tc>
                <a:tc>
                  <a:txBody>
                    <a:bodyPr/>
                    <a:lstStyle/>
                    <a:p>
                      <a:endParaRPr lang="en-IN" dirty="0"/>
                    </a:p>
                  </a:txBody>
                  <a:tcPr/>
                </a:tc>
                <a:extLst>
                  <a:ext uri="{0D108BD9-81ED-4DB2-BD59-A6C34878D82A}">
                    <a16:rowId xmlns:a16="http://schemas.microsoft.com/office/drawing/2014/main" val="1325653954"/>
                  </a:ext>
                </a:extLst>
              </a:tr>
            </a:tbl>
          </a:graphicData>
        </a:graphic>
      </p:graphicFrame>
    </p:spTree>
    <p:extLst>
      <p:ext uri="{BB962C8B-B14F-4D97-AF65-F5344CB8AC3E}">
        <p14:creationId xmlns:p14="http://schemas.microsoft.com/office/powerpoint/2010/main" val="247866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0">
            <a:extLst>
              <a:ext uri="{FF2B5EF4-FFF2-40B4-BE49-F238E27FC236}">
                <a16:creationId xmlns:a16="http://schemas.microsoft.com/office/drawing/2014/main" id="{F7C7A0A3-3BFD-4911-AED3-5118AB6B9E6F}"/>
              </a:ext>
            </a:extLst>
          </p:cNvPr>
          <p:cNvGraphicFramePr>
            <a:graphicFrameLocks/>
          </p:cNvGraphicFramePr>
          <p:nvPr>
            <p:extLst>
              <p:ext uri="{D42A27DB-BD31-4B8C-83A1-F6EECF244321}">
                <p14:modId xmlns:p14="http://schemas.microsoft.com/office/powerpoint/2010/main" val="4143637189"/>
              </p:ext>
            </p:extLst>
          </p:nvPr>
        </p:nvGraphicFramePr>
        <p:xfrm>
          <a:off x="838202" y="671528"/>
          <a:ext cx="9263844" cy="3822007"/>
        </p:xfrm>
        <a:graphic>
          <a:graphicData uri="http://schemas.openxmlformats.org/drawingml/2006/table">
            <a:tbl>
              <a:tblPr firstRow="1" bandRow="1">
                <a:tableStyleId>{8799B23B-EC83-4686-B30A-512413B5E67A}</a:tableStyleId>
              </a:tblPr>
              <a:tblGrid>
                <a:gridCol w="759781">
                  <a:extLst>
                    <a:ext uri="{9D8B030D-6E8A-4147-A177-3AD203B41FA5}">
                      <a16:colId xmlns:a16="http://schemas.microsoft.com/office/drawing/2014/main" val="4078817797"/>
                    </a:ext>
                  </a:extLst>
                </a:gridCol>
                <a:gridCol w="1828800">
                  <a:extLst>
                    <a:ext uri="{9D8B030D-6E8A-4147-A177-3AD203B41FA5}">
                      <a16:colId xmlns:a16="http://schemas.microsoft.com/office/drawing/2014/main" val="3564242116"/>
                    </a:ext>
                  </a:extLst>
                </a:gridCol>
                <a:gridCol w="1660124">
                  <a:extLst>
                    <a:ext uri="{9D8B030D-6E8A-4147-A177-3AD203B41FA5}">
                      <a16:colId xmlns:a16="http://schemas.microsoft.com/office/drawing/2014/main" val="2796105666"/>
                    </a:ext>
                  </a:extLst>
                </a:gridCol>
                <a:gridCol w="1704512">
                  <a:extLst>
                    <a:ext uri="{9D8B030D-6E8A-4147-A177-3AD203B41FA5}">
                      <a16:colId xmlns:a16="http://schemas.microsoft.com/office/drawing/2014/main" val="2877875962"/>
                    </a:ext>
                  </a:extLst>
                </a:gridCol>
                <a:gridCol w="1808399">
                  <a:extLst>
                    <a:ext uri="{9D8B030D-6E8A-4147-A177-3AD203B41FA5}">
                      <a16:colId xmlns:a16="http://schemas.microsoft.com/office/drawing/2014/main" val="1480865931"/>
                    </a:ext>
                  </a:extLst>
                </a:gridCol>
                <a:gridCol w="1502228">
                  <a:extLst>
                    <a:ext uri="{9D8B030D-6E8A-4147-A177-3AD203B41FA5}">
                      <a16:colId xmlns:a16="http://schemas.microsoft.com/office/drawing/2014/main" val="3698985365"/>
                    </a:ext>
                  </a:extLst>
                </a:gridCol>
              </a:tblGrid>
              <a:tr h="1261687">
                <a:tc>
                  <a:txBody>
                    <a:bodyPr/>
                    <a:lstStyle/>
                    <a:p>
                      <a:r>
                        <a:rPr lang="en-IN" dirty="0"/>
                        <a:t>S No</a:t>
                      </a:r>
                    </a:p>
                  </a:txBody>
                  <a:tcPr/>
                </a:tc>
                <a:tc>
                  <a:txBody>
                    <a:bodyPr/>
                    <a:lstStyle/>
                    <a:p>
                      <a:r>
                        <a:rPr lang="en-IN" dirty="0"/>
                        <a:t>Title</a:t>
                      </a:r>
                    </a:p>
                  </a:txBody>
                  <a:tcPr/>
                </a:tc>
                <a:tc>
                  <a:txBody>
                    <a:bodyPr/>
                    <a:lstStyle/>
                    <a:p>
                      <a:r>
                        <a:rPr lang="en-IN" dirty="0"/>
                        <a:t>Author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sis MT Pro" panose="02040504050005020304" pitchFamily="18" charset="0"/>
                        </a:rPr>
                        <a:t>Journal and Year</a:t>
                      </a:r>
                      <a:endParaRPr lang="en-IN" dirty="0">
                        <a:latin typeface="Amasis MT Pro" panose="02040504050005020304" pitchFamily="18" charset="0"/>
                      </a:endParaRPr>
                    </a:p>
                    <a:p>
                      <a:endParaRPr lang="en-IN" dirty="0"/>
                    </a:p>
                  </a:txBody>
                  <a:tcPr/>
                </a:tc>
                <a:tc>
                  <a:txBody>
                    <a:bodyPr/>
                    <a:lstStyle/>
                    <a:p>
                      <a:r>
                        <a:rPr lang="en-IN" dirty="0"/>
                        <a:t>Conclusion</a:t>
                      </a:r>
                    </a:p>
                  </a:txBody>
                  <a:tcPr/>
                </a:tc>
                <a:tc>
                  <a:txBody>
                    <a:bodyPr/>
                    <a:lstStyle/>
                    <a:p>
                      <a:r>
                        <a:rPr lang="en-IN" dirty="0"/>
                        <a:t>Reference Link</a:t>
                      </a:r>
                    </a:p>
                  </a:txBody>
                  <a:tcPr/>
                </a:tc>
                <a:extLst>
                  <a:ext uri="{0D108BD9-81ED-4DB2-BD59-A6C34878D82A}">
                    <a16:rowId xmlns:a16="http://schemas.microsoft.com/office/drawing/2014/main" val="138722729"/>
                  </a:ext>
                </a:extLst>
              </a:tr>
              <a:tr h="1261687">
                <a:tc>
                  <a:txBody>
                    <a:bodyPr/>
                    <a:lstStyle/>
                    <a:p>
                      <a:r>
                        <a:rPr lang="en-IN" dirty="0"/>
                        <a:t>3</a:t>
                      </a:r>
                    </a:p>
                  </a:txBody>
                  <a:tcPr/>
                </a:tc>
                <a:tc>
                  <a:txBody>
                    <a:bodyPr/>
                    <a:lstStyle/>
                    <a:p>
                      <a:r>
                        <a:rPr lang="en-US" dirty="0"/>
                        <a:t>Ant Colony Optimization With Local Search</a:t>
                      </a:r>
                    </a:p>
                    <a:p>
                      <a:r>
                        <a:rPr lang="en-US" dirty="0"/>
                        <a:t>for Dynamic Traveling Salesman Problems</a:t>
                      </a:r>
                      <a:endParaRPr lang="en-IN" dirty="0"/>
                    </a:p>
                  </a:txBody>
                  <a:tcPr/>
                </a:tc>
                <a:tc>
                  <a:txBody>
                    <a:bodyPr/>
                    <a:lstStyle/>
                    <a:p>
                      <a:r>
                        <a:rPr lang="en-IN" dirty="0"/>
                        <a:t>Michalis </a:t>
                      </a:r>
                      <a:r>
                        <a:rPr lang="en-IN" dirty="0" err="1"/>
                        <a:t>Mavrovouniotis</a:t>
                      </a:r>
                      <a:endParaRPr lang="en-IN" dirty="0"/>
                    </a:p>
                    <a:p>
                      <a:r>
                        <a:rPr lang="en-IN" dirty="0"/>
                        <a:t>Felipe M. Müller, and </a:t>
                      </a:r>
                      <a:r>
                        <a:rPr lang="en-IN" dirty="0" err="1"/>
                        <a:t>Shengxiang</a:t>
                      </a:r>
                      <a:r>
                        <a:rPr lang="en-IN" dirty="0"/>
                        <a:t> Yang,</a:t>
                      </a:r>
                    </a:p>
                    <a:p>
                      <a:endParaRPr lang="en-IN" dirty="0"/>
                    </a:p>
                  </a:txBody>
                  <a:tcPr/>
                </a:tc>
                <a:tc>
                  <a:txBody>
                    <a:bodyPr/>
                    <a:lstStyle/>
                    <a:p>
                      <a:r>
                        <a:rPr lang="en-IN" dirty="0"/>
                        <a:t>IEEE TRANSACTIONS ON CYBERNETICS, VOL. 47, NO. 7, JULY 2017</a:t>
                      </a:r>
                    </a:p>
                  </a:txBody>
                  <a:tcPr/>
                </a:tc>
                <a:tc>
                  <a:txBody>
                    <a:bodyPr/>
                    <a:lstStyle/>
                    <a:p>
                      <a:r>
                        <a:rPr lang="en-US" dirty="0"/>
                        <a:t>The dynamic version of other routing</a:t>
                      </a:r>
                    </a:p>
                    <a:p>
                      <a:r>
                        <a:rPr lang="en-US" dirty="0"/>
                        <a:t>problems that are basically variations  or direct extensions</a:t>
                      </a:r>
                    </a:p>
                    <a:p>
                      <a:r>
                        <a:rPr lang="en-US" dirty="0"/>
                        <a:t>of the fundamental TSP</a:t>
                      </a:r>
                      <a:endParaRPr lang="en-IN" dirty="0"/>
                    </a:p>
                  </a:txBody>
                  <a:tcPr/>
                </a:tc>
                <a:tc>
                  <a:txBody>
                    <a:bodyPr/>
                    <a:lstStyle/>
                    <a:p>
                      <a:r>
                        <a:rPr lang="en-IN" dirty="0"/>
                        <a:t>https://ieeexplore.ieee.org/document/7490403</a:t>
                      </a:r>
                    </a:p>
                  </a:txBody>
                  <a:tcPr/>
                </a:tc>
                <a:extLst>
                  <a:ext uri="{0D108BD9-81ED-4DB2-BD59-A6C34878D82A}">
                    <a16:rowId xmlns:a16="http://schemas.microsoft.com/office/drawing/2014/main" val="1841835509"/>
                  </a:ext>
                </a:extLst>
              </a:tr>
            </a:tbl>
          </a:graphicData>
        </a:graphic>
      </p:graphicFrame>
    </p:spTree>
    <p:extLst>
      <p:ext uri="{BB962C8B-B14F-4D97-AF65-F5344CB8AC3E}">
        <p14:creationId xmlns:p14="http://schemas.microsoft.com/office/powerpoint/2010/main" val="6269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83A7-33BB-4FE0-B61E-56CFD7E5D3A1}"/>
              </a:ext>
            </a:extLst>
          </p:cNvPr>
          <p:cNvSpPr>
            <a:spLocks noGrp="1"/>
          </p:cNvSpPr>
          <p:nvPr>
            <p:ph type="title"/>
          </p:nvPr>
        </p:nvSpPr>
        <p:spPr/>
        <p:txBody>
          <a:bodyPr/>
          <a:lstStyle/>
          <a:p>
            <a:r>
              <a:rPr lang="en-IN" dirty="0"/>
              <a:t>How can we solve the problem</a:t>
            </a:r>
          </a:p>
        </p:txBody>
      </p:sp>
      <p:sp>
        <p:nvSpPr>
          <p:cNvPr id="3" name="Content Placeholder 2">
            <a:extLst>
              <a:ext uri="{FF2B5EF4-FFF2-40B4-BE49-F238E27FC236}">
                <a16:creationId xmlns:a16="http://schemas.microsoft.com/office/drawing/2014/main" id="{AC73EA5A-1B19-4436-90CE-7BB93ED3A772}"/>
              </a:ext>
            </a:extLst>
          </p:cNvPr>
          <p:cNvSpPr>
            <a:spLocks noGrp="1"/>
          </p:cNvSpPr>
          <p:nvPr>
            <p:ph idx="1"/>
          </p:nvPr>
        </p:nvSpPr>
        <p:spPr>
          <a:xfrm>
            <a:off x="838200" y="1535837"/>
            <a:ext cx="10515600" cy="4641126"/>
          </a:xfrm>
        </p:spPr>
        <p:txBody>
          <a:bodyPr>
            <a:normAutofit fontScale="85000" lnSpcReduction="20000"/>
          </a:bodyPr>
          <a:lstStyle/>
          <a:p>
            <a:r>
              <a:rPr lang="en-US" dirty="0"/>
              <a:t>ACO-Ant Colony </a:t>
            </a:r>
            <a:r>
              <a:rPr lang="en-US" dirty="0" err="1"/>
              <a:t>Optimisation</a:t>
            </a:r>
            <a:endParaRPr lang="en-US" dirty="0"/>
          </a:p>
          <a:p>
            <a:r>
              <a:rPr lang="en-US" dirty="0"/>
              <a:t>First, each ant in the colony constructs a solution based on previously deposited pheromone trails. </a:t>
            </a:r>
          </a:p>
          <a:p>
            <a:r>
              <a:rPr lang="en-US" dirty="0"/>
              <a:t>Next ants will lay pheromone trails on the components of their chosen solution, depending on the solution’s quality.</a:t>
            </a:r>
          </a:p>
          <a:p>
            <a:r>
              <a:rPr lang="en-US" dirty="0"/>
              <a:t>An ant will often follow the strongest pheromone trail when constructing a solution. </a:t>
            </a:r>
          </a:p>
          <a:p>
            <a:r>
              <a:rPr lang="en-US" dirty="0"/>
              <a:t>However, for the ant to consider solutions other than the current best, a small amount of randomness is required in its decision process.</a:t>
            </a:r>
          </a:p>
          <a:p>
            <a:r>
              <a:rPr lang="en-US" dirty="0"/>
              <a:t> In addition to this, a heuristic value is also computed and considered helping to guide the search process towards the best solutions. </a:t>
            </a:r>
          </a:p>
          <a:p>
            <a:r>
              <a:rPr lang="en-US" dirty="0"/>
              <a:t>In the example of the traveling salesman problem this heuristic will typically be the length of the edge between the city being considered - the shorter the edge, the more likely an ant will pick it.</a:t>
            </a:r>
            <a:endParaRPr lang="en-IN" dirty="0"/>
          </a:p>
        </p:txBody>
      </p:sp>
    </p:spTree>
    <p:extLst>
      <p:ext uri="{BB962C8B-B14F-4D97-AF65-F5344CB8AC3E}">
        <p14:creationId xmlns:p14="http://schemas.microsoft.com/office/powerpoint/2010/main" val="3229750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CD635-BE5C-406B-A0C6-7902FE4D47DA}"/>
              </a:ext>
            </a:extLst>
          </p:cNvPr>
          <p:cNvSpPr>
            <a:spLocks noGrp="1"/>
          </p:cNvSpPr>
          <p:nvPr>
            <p:ph type="title"/>
          </p:nvPr>
        </p:nvSpPr>
        <p:spPr>
          <a:xfrm>
            <a:off x="1179576" y="1261423"/>
            <a:ext cx="9829800" cy="1325880"/>
          </a:xfrm>
        </p:spPr>
        <p:txBody>
          <a:bodyPr anchor="b">
            <a:normAutofit/>
          </a:bodyPr>
          <a:lstStyle/>
          <a:p>
            <a:pPr algn="ctr"/>
            <a:r>
              <a:rPr lang="en-IN" sz="3600" dirty="0">
                <a:solidFill>
                  <a:schemeClr val="tx2"/>
                </a:solidFill>
              </a:rPr>
              <a:t>Algorithm Used</a:t>
            </a: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4DB6AF3-637B-443A-93EB-8DDEAA22EC05}"/>
              </a:ext>
            </a:extLst>
          </p:cNvPr>
          <p:cNvSpPr>
            <a:spLocks noGrp="1"/>
          </p:cNvSpPr>
          <p:nvPr>
            <p:ph idx="1"/>
          </p:nvPr>
        </p:nvSpPr>
        <p:spPr>
          <a:xfrm>
            <a:off x="804672" y="2827419"/>
            <a:ext cx="5126896" cy="3227626"/>
          </a:xfrm>
        </p:spPr>
        <p:txBody>
          <a:bodyPr anchor="ctr">
            <a:normAutofit/>
          </a:bodyPr>
          <a:lstStyle/>
          <a:p>
            <a:pPr marL="0" indent="0">
              <a:buNone/>
            </a:pPr>
            <a:r>
              <a:rPr lang="en-US" sz="2000" b="1" dirty="0">
                <a:solidFill>
                  <a:schemeClr val="tx2"/>
                </a:solidFill>
              </a:rPr>
              <a:t>Elitist</a:t>
            </a:r>
          </a:p>
          <a:p>
            <a:r>
              <a:rPr lang="en-US" sz="1500" dirty="0">
                <a:solidFill>
                  <a:schemeClr val="tx2"/>
                </a:solidFill>
              </a:rPr>
              <a:t>In elitist ACO systems, either the best current, or global best ant, deposits extra pheromone during it's local pheromone update procedure. This encourages the colony to refine it's search around solutions which have a track record of being high quality. If all goes well, this should result in better search performance.</a:t>
            </a:r>
          </a:p>
          <a:p>
            <a:r>
              <a:rPr lang="en-US" sz="1500" dirty="0">
                <a:solidFill>
                  <a:schemeClr val="tx2"/>
                </a:solidFill>
              </a:rPr>
              <a:t>Where, e is a parameter used to adjust the amount of extra pheromone given to the best (or "elite") solution.</a:t>
            </a:r>
            <a:endParaRPr lang="en-IN" sz="1500" dirty="0">
              <a:solidFill>
                <a:schemeClr val="tx2"/>
              </a:solidFill>
            </a:endParaRP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Text, letter&#10;&#10;Description automatically generated">
            <a:extLst>
              <a:ext uri="{FF2B5EF4-FFF2-40B4-BE49-F238E27FC236}">
                <a16:creationId xmlns:a16="http://schemas.microsoft.com/office/drawing/2014/main" id="{C654848F-9825-4FB5-8156-423CECF173B8}"/>
              </a:ext>
            </a:extLst>
          </p:cNvPr>
          <p:cNvPicPr>
            <a:picLocks noChangeAspect="1"/>
          </p:cNvPicPr>
          <p:nvPr/>
        </p:nvPicPr>
        <p:blipFill>
          <a:blip r:embed="rId2"/>
          <a:stretch>
            <a:fillRect/>
          </a:stretch>
        </p:blipFill>
        <p:spPr>
          <a:xfrm>
            <a:off x="6429378" y="3684594"/>
            <a:ext cx="4954693" cy="1523568"/>
          </a:xfrm>
          <a:prstGeom prst="rect">
            <a:avLst/>
          </a:prstGeom>
        </p:spPr>
      </p:pic>
      <p:sp>
        <p:nvSpPr>
          <p:cNvPr id="19" name="TextBox 18">
            <a:extLst>
              <a:ext uri="{FF2B5EF4-FFF2-40B4-BE49-F238E27FC236}">
                <a16:creationId xmlns:a16="http://schemas.microsoft.com/office/drawing/2014/main" id="{485493EF-158A-40B7-8FFB-09422274D34A}"/>
              </a:ext>
            </a:extLst>
          </p:cNvPr>
          <p:cNvSpPr txBox="1"/>
          <p:nvPr/>
        </p:nvSpPr>
        <p:spPr>
          <a:xfrm>
            <a:off x="6344600" y="3160352"/>
            <a:ext cx="6096000" cy="369332"/>
          </a:xfrm>
          <a:prstGeom prst="rect">
            <a:avLst/>
          </a:prstGeom>
          <a:noFill/>
        </p:spPr>
        <p:txBody>
          <a:bodyPr wrap="square">
            <a:spAutoFit/>
          </a:bodyPr>
          <a:lstStyle/>
          <a:p>
            <a:r>
              <a:rPr lang="en-US" sz="1800" dirty="0">
                <a:solidFill>
                  <a:schemeClr val="tx2"/>
                </a:solidFill>
              </a:rPr>
              <a:t>The math for the elitist local pheromone is :</a:t>
            </a:r>
          </a:p>
        </p:txBody>
      </p:sp>
    </p:spTree>
    <p:extLst>
      <p:ext uri="{BB962C8B-B14F-4D97-AF65-F5344CB8AC3E}">
        <p14:creationId xmlns:p14="http://schemas.microsoft.com/office/powerpoint/2010/main" val="216479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D49B9D-3726-4C94-8380-D1A911004C70}"/>
              </a:ext>
            </a:extLst>
          </p:cNvPr>
          <p:cNvSpPr>
            <a:spLocks noGrp="1"/>
          </p:cNvSpPr>
          <p:nvPr>
            <p:ph type="title"/>
          </p:nvPr>
        </p:nvSpPr>
        <p:spPr>
          <a:xfrm>
            <a:off x="1371597" y="348865"/>
            <a:ext cx="10044023" cy="877729"/>
          </a:xfrm>
        </p:spPr>
        <p:txBody>
          <a:bodyPr anchor="ctr">
            <a:normAutofit fontScale="90000"/>
          </a:bodyPr>
          <a:lstStyle/>
          <a:p>
            <a:br>
              <a:rPr lang="en-IN" sz="1900" b="1" dirty="0">
                <a:solidFill>
                  <a:srgbClr val="FFFFFF"/>
                </a:solidFill>
              </a:rPr>
            </a:br>
            <a:r>
              <a:rPr lang="en-IN" sz="1900" b="1" dirty="0">
                <a:solidFill>
                  <a:srgbClr val="FFFFFF"/>
                </a:solidFill>
              </a:rPr>
              <a:t> </a:t>
            </a:r>
            <a:r>
              <a:rPr lang="en-IN" sz="4000" b="1" dirty="0">
                <a:solidFill>
                  <a:srgbClr val="FFFFFF"/>
                </a:solidFill>
              </a:rPr>
              <a:t>Tools  And  </a:t>
            </a:r>
            <a:r>
              <a:rPr lang="en-IN" sz="4000" b="1" dirty="0">
                <a:solidFill>
                  <a:schemeClr val="bg1"/>
                </a:solidFill>
              </a:rPr>
              <a:t>Programming Language</a:t>
            </a:r>
            <a:br>
              <a:rPr lang="en-IN" sz="4000" b="1" dirty="0">
                <a:solidFill>
                  <a:srgbClr val="FFFFFF"/>
                </a:solidFill>
              </a:rPr>
            </a:br>
            <a:endParaRPr lang="en-IN" sz="4000" b="1" dirty="0">
              <a:solidFill>
                <a:srgbClr val="FFFFFF"/>
              </a:solidFill>
            </a:endParaRPr>
          </a:p>
        </p:txBody>
      </p:sp>
      <p:graphicFrame>
        <p:nvGraphicFramePr>
          <p:cNvPr id="5" name="Content Placeholder 2">
            <a:extLst>
              <a:ext uri="{FF2B5EF4-FFF2-40B4-BE49-F238E27FC236}">
                <a16:creationId xmlns:a16="http://schemas.microsoft.com/office/drawing/2014/main" id="{C72B8DDD-FBB7-44FE-9702-71C4FC24754F}"/>
              </a:ext>
            </a:extLst>
          </p:cNvPr>
          <p:cNvGraphicFramePr>
            <a:graphicFrameLocks noGrp="1"/>
          </p:cNvGraphicFramePr>
          <p:nvPr>
            <p:ph idx="1"/>
            <p:extLst>
              <p:ext uri="{D42A27DB-BD31-4B8C-83A1-F6EECF244321}">
                <p14:modId xmlns:p14="http://schemas.microsoft.com/office/powerpoint/2010/main" val="188296450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15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4F03-DEEB-4B30-BA54-36B0F90730E5}"/>
              </a:ext>
            </a:extLst>
          </p:cNvPr>
          <p:cNvSpPr>
            <a:spLocks noGrp="1"/>
          </p:cNvSpPr>
          <p:nvPr>
            <p:ph type="title"/>
          </p:nvPr>
        </p:nvSpPr>
        <p:spPr/>
        <p:txBody>
          <a:bodyPr/>
          <a:lstStyle/>
          <a:p>
            <a:r>
              <a:rPr lang="en-IN" dirty="0" err="1"/>
              <a:t>DataSet</a:t>
            </a:r>
            <a:endParaRPr lang="en-IN" dirty="0"/>
          </a:p>
        </p:txBody>
      </p:sp>
      <p:sp>
        <p:nvSpPr>
          <p:cNvPr id="3" name="Content Placeholder 2">
            <a:extLst>
              <a:ext uri="{FF2B5EF4-FFF2-40B4-BE49-F238E27FC236}">
                <a16:creationId xmlns:a16="http://schemas.microsoft.com/office/drawing/2014/main" id="{C781DBCC-B97E-4D1D-88DF-B8CA96D2417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73951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TotalTime>
  <Words>708</Words>
  <Application>Microsoft Office PowerPoint</Application>
  <PresentationFormat>Widescreen</PresentationFormat>
  <Paragraphs>75</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Abadi</vt:lpstr>
      <vt:lpstr>Amasis MT Pro</vt:lpstr>
      <vt:lpstr>Arial</vt:lpstr>
      <vt:lpstr>Calibri</vt:lpstr>
      <vt:lpstr>Calibri Light</vt:lpstr>
      <vt:lpstr>Office Theme</vt:lpstr>
      <vt:lpstr>Travelling Salesman optimization problem Using ACO</vt:lpstr>
      <vt:lpstr>Problem Statement</vt:lpstr>
      <vt:lpstr>Introduction</vt:lpstr>
      <vt:lpstr>Literature Survey</vt:lpstr>
      <vt:lpstr>PowerPoint Presentation</vt:lpstr>
      <vt:lpstr>How can we solve the problem</vt:lpstr>
      <vt:lpstr>Algorithm Used</vt:lpstr>
      <vt:lpstr>  Tools  And  Programming Language </vt:lpstr>
      <vt:lpstr>DataSet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Travelling Salesman optimization problem Using ACO</dc:title>
  <dc:creator>avinash b</dc:creator>
  <cp:lastModifiedBy>avinash b</cp:lastModifiedBy>
  <cp:revision>1</cp:revision>
  <dcterms:created xsi:type="dcterms:W3CDTF">2022-03-07T07:01:17Z</dcterms:created>
  <dcterms:modified xsi:type="dcterms:W3CDTF">2022-03-07T08:59:37Z</dcterms:modified>
</cp:coreProperties>
</file>